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1"/>
  </p:notesMasterIdLst>
  <p:sldIdLst>
    <p:sldId id="256" r:id="rId2"/>
    <p:sldId id="257" r:id="rId3"/>
    <p:sldId id="328" r:id="rId4"/>
    <p:sldId id="263" r:id="rId5"/>
    <p:sldId id="1010" r:id="rId6"/>
    <p:sldId id="1011" r:id="rId7"/>
    <p:sldId id="1012" r:id="rId8"/>
    <p:sldId id="1013" r:id="rId9"/>
    <p:sldId id="1014" r:id="rId10"/>
    <p:sldId id="689" r:id="rId11"/>
    <p:sldId id="691" r:id="rId12"/>
    <p:sldId id="1015" r:id="rId13"/>
    <p:sldId id="1016" r:id="rId14"/>
    <p:sldId id="1017" r:id="rId15"/>
    <p:sldId id="1018" r:id="rId16"/>
    <p:sldId id="1019" r:id="rId17"/>
    <p:sldId id="1020" r:id="rId18"/>
    <p:sldId id="1021" r:id="rId19"/>
    <p:sldId id="934" r:id="rId20"/>
    <p:sldId id="931" r:id="rId21"/>
    <p:sldId id="1022" r:id="rId22"/>
    <p:sldId id="1023" r:id="rId23"/>
    <p:sldId id="1024" r:id="rId24"/>
    <p:sldId id="1025" r:id="rId25"/>
    <p:sldId id="1026" r:id="rId26"/>
    <p:sldId id="1027" r:id="rId27"/>
    <p:sldId id="1028" r:id="rId28"/>
    <p:sldId id="935" r:id="rId29"/>
    <p:sldId id="932" r:id="rId30"/>
    <p:sldId id="1029" r:id="rId31"/>
    <p:sldId id="1030" r:id="rId32"/>
    <p:sldId id="1031" r:id="rId33"/>
    <p:sldId id="1032" r:id="rId34"/>
    <p:sldId id="1033" r:id="rId35"/>
    <p:sldId id="1034" r:id="rId36"/>
    <p:sldId id="1035" r:id="rId37"/>
    <p:sldId id="1036" r:id="rId38"/>
    <p:sldId id="936" r:id="rId39"/>
    <p:sldId id="910" r:id="rId40"/>
    <p:sldId id="1038" r:id="rId41"/>
    <p:sldId id="1039" r:id="rId42"/>
    <p:sldId id="1040" r:id="rId43"/>
    <p:sldId id="1041" r:id="rId44"/>
    <p:sldId id="1042" r:id="rId45"/>
    <p:sldId id="1043" r:id="rId46"/>
    <p:sldId id="1044" r:id="rId47"/>
    <p:sldId id="1045" r:id="rId48"/>
    <p:sldId id="1046" r:id="rId49"/>
    <p:sldId id="1047" r:id="rId50"/>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9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9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8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3048000" algn="l" defTabSz="1218565"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3657600" algn="l" defTabSz="1218565"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4267200" algn="l" defTabSz="1218565"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4876800" algn="l" defTabSz="1218565"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16">
          <p15:clr>
            <a:srgbClr val="A4A3A4"/>
          </p15:clr>
        </p15:guide>
        <p15:guide id="2" pos="3840">
          <p15:clr>
            <a:srgbClr val="A4A3A4"/>
          </p15:clr>
        </p15:guide>
        <p15:guide id="3" pos="7274">
          <p15:clr>
            <a:srgbClr val="A4A3A4"/>
          </p15:clr>
        </p15:guide>
        <p15:guide id="4" pos="36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EAE9"/>
    <a:srgbClr val="FCFCFC"/>
    <a:srgbClr val="CCD0D1"/>
    <a:srgbClr val="D7D9E1"/>
    <a:srgbClr val="D5D8E3"/>
    <a:srgbClr val="DADBDE"/>
    <a:srgbClr val="D9DDE7"/>
    <a:srgbClr val="ECECEC"/>
    <a:srgbClr val="E2E2E2"/>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84" autoAdjust="0"/>
    <p:restoredTop sz="94660"/>
  </p:normalViewPr>
  <p:slideViewPr>
    <p:cSldViewPr>
      <p:cViewPr varScale="1">
        <p:scale>
          <a:sx n="64" d="100"/>
          <a:sy n="64" d="100"/>
        </p:scale>
        <p:origin x="786" y="66"/>
      </p:cViewPr>
      <p:guideLst>
        <p:guide orient="horz" pos="2216"/>
        <p:guide pos="3840"/>
        <p:guide pos="7274"/>
        <p:guide pos="366"/>
      </p:guideLst>
    </p:cSldViewPr>
  </p:slideViewPr>
  <p:notesTextViewPr>
    <p:cViewPr>
      <p:scale>
        <a:sx n="125" d="100"/>
        <a:sy n="125" d="100"/>
      </p:scale>
      <p:origin x="0" y="0"/>
    </p:cViewPr>
  </p:notesTextViewPr>
  <p:sorterViewPr>
    <p:cViewPr varScale="1">
      <p:scale>
        <a:sx n="100" d="100"/>
        <a:sy n="100" d="100"/>
      </p:scale>
      <p:origin x="0" y="-607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3B58EF-4ABD-40F4-ACA4-FE81D742E6DD}" type="datetimeFigureOut">
              <a:rPr lang="zh-CN" altLang="en-US" smtClean="0"/>
              <a:t>2018/11/29</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11FC198-2D83-4DFC-8CDD-7D23AF44D41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1218565" rtl="0" eaLnBrk="1" latinLnBrk="0" hangingPunct="1">
      <a:defRPr sz="1600" kern="1200">
        <a:solidFill>
          <a:schemeClr val="tx1"/>
        </a:solidFill>
        <a:latin typeface="+mn-lt"/>
        <a:ea typeface="+mn-ea"/>
        <a:cs typeface="+mn-cs"/>
      </a:defRPr>
    </a:lvl1pPr>
    <a:lvl2pPr marL="609600" algn="l" defTabSz="1218565" rtl="0" eaLnBrk="1" latinLnBrk="0" hangingPunct="1">
      <a:defRPr sz="1600" kern="1200">
        <a:solidFill>
          <a:schemeClr val="tx1"/>
        </a:solidFill>
        <a:latin typeface="+mn-lt"/>
        <a:ea typeface="+mn-ea"/>
        <a:cs typeface="+mn-cs"/>
      </a:defRPr>
    </a:lvl2pPr>
    <a:lvl3pPr marL="1219200" algn="l" defTabSz="1218565" rtl="0" eaLnBrk="1" latinLnBrk="0" hangingPunct="1">
      <a:defRPr sz="1600" kern="1200">
        <a:solidFill>
          <a:schemeClr val="tx1"/>
        </a:solidFill>
        <a:latin typeface="+mn-lt"/>
        <a:ea typeface="+mn-ea"/>
        <a:cs typeface="+mn-cs"/>
      </a:defRPr>
    </a:lvl3pPr>
    <a:lvl4pPr marL="1828800" algn="l" defTabSz="1218565" rtl="0" eaLnBrk="1" latinLnBrk="0" hangingPunct="1">
      <a:defRPr sz="1600" kern="1200">
        <a:solidFill>
          <a:schemeClr val="tx1"/>
        </a:solidFill>
        <a:latin typeface="+mn-lt"/>
        <a:ea typeface="+mn-ea"/>
        <a:cs typeface="+mn-cs"/>
      </a:defRPr>
    </a:lvl4pPr>
    <a:lvl5pPr marL="2438400" algn="l" defTabSz="1218565" rtl="0" eaLnBrk="1" latinLnBrk="0" hangingPunct="1">
      <a:defRPr sz="1600" kern="1200">
        <a:solidFill>
          <a:schemeClr val="tx1"/>
        </a:solidFill>
        <a:latin typeface="+mn-lt"/>
        <a:ea typeface="+mn-ea"/>
        <a:cs typeface="+mn-cs"/>
      </a:defRPr>
    </a:lvl5pPr>
    <a:lvl6pPr marL="3048000" algn="l" defTabSz="1218565" rtl="0" eaLnBrk="1" latinLnBrk="0" hangingPunct="1">
      <a:defRPr sz="1600" kern="1200">
        <a:solidFill>
          <a:schemeClr val="tx1"/>
        </a:solidFill>
        <a:latin typeface="+mn-lt"/>
        <a:ea typeface="+mn-ea"/>
        <a:cs typeface="+mn-cs"/>
      </a:defRPr>
    </a:lvl6pPr>
    <a:lvl7pPr marL="3657600" algn="l" defTabSz="1218565" rtl="0" eaLnBrk="1" latinLnBrk="0" hangingPunct="1">
      <a:defRPr sz="1600" kern="1200">
        <a:solidFill>
          <a:schemeClr val="tx1"/>
        </a:solidFill>
        <a:latin typeface="+mn-lt"/>
        <a:ea typeface="+mn-ea"/>
        <a:cs typeface="+mn-cs"/>
      </a:defRPr>
    </a:lvl7pPr>
    <a:lvl8pPr marL="4267200" algn="l" defTabSz="1218565" rtl="0" eaLnBrk="1" latinLnBrk="0" hangingPunct="1">
      <a:defRPr sz="1600" kern="1200">
        <a:solidFill>
          <a:schemeClr val="tx1"/>
        </a:solidFill>
        <a:latin typeface="+mn-lt"/>
        <a:ea typeface="+mn-ea"/>
        <a:cs typeface="+mn-cs"/>
      </a:defRPr>
    </a:lvl8pPr>
    <a:lvl9pPr marL="4876800" algn="l" defTabSz="121856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46</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47</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48</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49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F1DF8838-2596-481A-81BD-BA549497E720}" type="datetimeFigureOut">
              <a:rPr lang="zh-CN" altLang="en-US"/>
              <a:t>2018/11/29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F7507C5-9851-4EF6-82C9-5647805156C3}"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FF3F2B87-989E-4F4D-A3D6-9B10DAD785BB}" type="datetimeFigureOut">
              <a:rPr lang="zh-CN" altLang="en-US"/>
              <a:t>2018/11/29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8954EB6-7BED-43FD-8483-DCA0766CC830}"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06375"/>
            <a:ext cx="2743200" cy="4387851"/>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06375"/>
            <a:ext cx="8026400" cy="4387851"/>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ADDB09A5-729D-4B62-9A05-E166FB412201}" type="datetimeFigureOut">
              <a:rPr lang="zh-CN" altLang="en-US"/>
              <a:t>2018/11/29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2A21541-2C8E-4FE7-AD01-6AECC40AD2EC}"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gradFill flip="none" rotWithShape="1">
          <a:gsLst>
            <a:gs pos="26000">
              <a:srgbClr val="EBECF0"/>
            </a:gs>
            <a:gs pos="0">
              <a:srgbClr val="D7D9E1"/>
            </a:gs>
            <a:gs pos="100000">
              <a:schemeClr val="bg1"/>
            </a:gs>
          </a:gsLst>
          <a:lin ang="5400000" scaled="1"/>
          <a:tileRect/>
        </a:gra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88" y="0"/>
            <a:ext cx="12192000" cy="6858000"/>
          </a:xfrm>
          <a:prstGeom prst="rect">
            <a:avLst/>
          </a:prstGeom>
        </p:spPr>
      </p:pic>
      <p:sp>
        <p:nvSpPr>
          <p:cNvPr id="2" name="标题 1"/>
          <p:cNvSpPr>
            <a:spLocks noGrp="1"/>
          </p:cNvSpPr>
          <p:nvPr>
            <p:ph type="title"/>
          </p:nvPr>
        </p:nvSpPr>
        <p:spPr>
          <a:xfrm>
            <a:off x="1199456" y="286687"/>
            <a:ext cx="3655808" cy="369524"/>
          </a:xfrm>
        </p:spPr>
        <p:txBody>
          <a:bodyPr/>
          <a:lstStyle>
            <a:lvl1pPr algn="l">
              <a:defRPr sz="2135" b="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8" name="椭圆 7"/>
          <p:cNvSpPr/>
          <p:nvPr userDrawn="1"/>
        </p:nvSpPr>
        <p:spPr>
          <a:xfrm>
            <a:off x="481684" y="172512"/>
            <a:ext cx="648675" cy="648672"/>
          </a:xfrm>
          <a:prstGeom prst="ellipse">
            <a:avLst/>
          </a:prstGeom>
          <a:gradFill flip="none" rotWithShape="1">
            <a:gsLst>
              <a:gs pos="55000">
                <a:srgbClr val="E7E7E7"/>
              </a:gs>
              <a:gs pos="0">
                <a:schemeClr val="bg1"/>
              </a:gs>
              <a:gs pos="100000">
                <a:schemeClr val="bg1">
                  <a:lumMod val="75000"/>
                </a:schemeClr>
              </a:gs>
            </a:gsLst>
            <a:path path="circle">
              <a:fillToRect t="100000" r="100000"/>
            </a:path>
            <a:tileRect l="-100000" b="-100000"/>
          </a:gradFill>
          <a:ln w="12700">
            <a:gradFill flip="none" rotWithShape="1">
              <a:gsLst>
                <a:gs pos="0">
                  <a:schemeClr val="bg1">
                    <a:lumMod val="75000"/>
                  </a:schemeClr>
                </a:gs>
                <a:gs pos="100000">
                  <a:schemeClr val="bg1"/>
                </a:gs>
              </a:gsLst>
              <a:lin ang="18900000" scaled="1"/>
              <a:tileRect/>
            </a:gradFill>
          </a:ln>
          <a:effectLst>
            <a:outerShdw blurRad="203200" dist="88900" dir="8100000" sx="102000" sy="10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1334856" y="697044"/>
            <a:ext cx="9900411" cy="0"/>
          </a:xfrm>
          <a:prstGeom prst="line">
            <a:avLst/>
          </a:prstGeom>
          <a:ln w="6350">
            <a:solidFill>
              <a:schemeClr val="tx1">
                <a:lumMod val="85000"/>
                <a:lumOff val="1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7" name="椭圆 16"/>
          <p:cNvSpPr/>
          <p:nvPr userDrawn="1"/>
        </p:nvSpPr>
        <p:spPr>
          <a:xfrm>
            <a:off x="11351187" y="646644"/>
            <a:ext cx="100800" cy="1008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userDrawn="1"/>
        </p:nvSpPr>
        <p:spPr>
          <a:xfrm>
            <a:off x="11508349" y="646644"/>
            <a:ext cx="100800" cy="1008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1665512" y="646644"/>
            <a:ext cx="100800" cy="1008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83432" y="406315"/>
            <a:ext cx="5040560" cy="504055"/>
          </a:xfrm>
        </p:spPr>
        <p:txBody>
          <a:bodyPr lIns="0" tIns="0" rIns="0" bIns="0" anchor="t"/>
          <a:lstStyle>
            <a:lvl1pPr algn="l">
              <a:defRPr sz="3200" b="0" cap="a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pPr>
              <a:defRPr/>
            </a:pPr>
            <a:fld id="{AF102D13-023C-493B-946F-6334B1550202}" type="datetimeFigureOut">
              <a:rPr lang="zh-CN" altLang="en-US"/>
              <a:t>2018/11/29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B027665-4685-4CFB-A4DF-574C5BBB6387}" type="slidenum">
              <a:rPr lang="zh-CN" altLang="en-US"/>
              <a:t>‹#›</a:t>
            </a:fld>
            <a:endParaRPr lang="zh-CN" altLang="en-US"/>
          </a:p>
        </p:txBody>
      </p:sp>
      <p:sp>
        <p:nvSpPr>
          <p:cNvPr id="7" name="五边形 6"/>
          <p:cNvSpPr/>
          <p:nvPr userDrawn="1"/>
        </p:nvSpPr>
        <p:spPr>
          <a:xfrm>
            <a:off x="263352" y="432893"/>
            <a:ext cx="573964" cy="432047"/>
          </a:xfrm>
          <a:prstGeom prst="homePlate">
            <a:avLst>
              <a:gd name="adj" fmla="val 3824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131676" y="432893"/>
            <a:ext cx="95672" cy="4320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 y="432893"/>
            <a:ext cx="95672" cy="4320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200151"/>
            <a:ext cx="5384800" cy="3394075"/>
          </a:xfr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200151"/>
            <a:ext cx="5384800" cy="3394075"/>
          </a:xfr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D170EC45-3C31-4C3D-8B77-22FF0C9AAD4A}" type="datetimeFigureOut">
              <a:rPr lang="zh-CN" altLang="en-US"/>
              <a:t>2018/11/29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0D4074A8-D729-49BB-A7BC-DB2359C77DB8}"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36DE339D-55A7-444C-B9D1-1957295915E5}" type="datetimeFigureOut">
              <a:rPr lang="zh-CN" altLang="en-US"/>
              <a:t>2018/11/29</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FCB3A32D-1FCD-4730-805F-780D3DD87911}"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1942A674-53CD-422B-9892-C4EF0827967E}" type="datetimeFigureOut">
              <a:rPr lang="zh-CN" altLang="en-US"/>
              <a:t>2018/11/29</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9AB350D4-CBC2-4A07-BB4A-B4CC231CE9C3}"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50000">
              <a:srgbClr val="ECECEC"/>
            </a:gs>
            <a:gs pos="0">
              <a:srgbClr val="E2E2E2"/>
            </a:gs>
            <a:gs pos="100000">
              <a:schemeClr val="bg1"/>
            </a:gs>
          </a:gsLst>
          <a:lin ang="18900000" scaled="1"/>
        </a:gradFill>
        <a:effectLst/>
      </p:bgPr>
    </p:bg>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E95118EC-EDEF-4F9C-852D-0A464BD53A70}" type="datetimeFigureOut">
              <a:rPr lang="zh-CN" altLang="en-US"/>
              <a:t>2018/11/29</a:t>
            </a:fld>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D2CC5073-A55C-4F3C-8D7B-130473455D17}" type="slidenum">
              <a:rPr lang="zh-CN" altLang="en-US"/>
              <a:t>‹#›</a:t>
            </a:fld>
            <a:endParaRPr lang="zh-CN" alt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49"/>
            <a:ext cx="4011084" cy="1162051"/>
          </a:xfrm>
        </p:spPr>
        <p:txBody>
          <a:bodyPr anchor="b"/>
          <a:lstStyle>
            <a:lvl1pPr algn="l">
              <a:defRPr sz="2665" b="1"/>
            </a:lvl1pPr>
          </a:lstStyle>
          <a:p>
            <a:r>
              <a:rPr lang="zh-CN" altLang="en-US"/>
              <a:t>单击此处编辑母版标题样式</a:t>
            </a:r>
          </a:p>
        </p:txBody>
      </p:sp>
      <p:sp>
        <p:nvSpPr>
          <p:cNvPr id="3" name="内容占位符 2"/>
          <p:cNvSpPr>
            <a:spLocks noGrp="1"/>
          </p:cNvSpPr>
          <p:nvPr>
            <p:ph idx="1"/>
          </p:nvPr>
        </p:nvSpPr>
        <p:spPr>
          <a:xfrm>
            <a:off x="4766733" y="273052"/>
            <a:ext cx="6815667" cy="5853113"/>
          </a:xfrm>
        </p:spPr>
        <p:txBody>
          <a:bodyPr/>
          <a:lstStyle>
            <a:lvl1pPr>
              <a:defRPr sz="4265"/>
            </a:lvl1pPr>
            <a:lvl2pPr>
              <a:defRPr sz="3735"/>
            </a:lvl2pPr>
            <a:lvl3pPr>
              <a:defRPr sz="3200"/>
            </a:lvl3pPr>
            <a:lvl4pPr>
              <a:defRPr sz="2665"/>
            </a:lvl4pPr>
            <a:lvl5pPr>
              <a:defRPr sz="2665"/>
            </a:lvl5pPr>
            <a:lvl6pPr>
              <a:defRPr sz="2665"/>
            </a:lvl6pPr>
            <a:lvl7pPr>
              <a:defRPr sz="2665"/>
            </a:lvl7pPr>
            <a:lvl8pPr>
              <a:defRPr sz="2665"/>
            </a:lvl8pPr>
            <a:lvl9pPr>
              <a:defRPr sz="266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2"/>
            <a:ext cx="4011084" cy="4691063"/>
          </a:xfr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173165C5-19AB-4D7E-BF4E-8030D4BC8E07}" type="datetimeFigureOut">
              <a:rPr lang="zh-CN" altLang="en-US"/>
              <a:t>2018/11/29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C0C2AC4E-50CB-4334-996F-7EE8464BD267}"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9"/>
          </a:xfrm>
        </p:spPr>
        <p:txBody>
          <a:bodyPr anchor="b"/>
          <a:lstStyle>
            <a:lvl1pPr algn="l">
              <a:defRPr sz="2665"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rtlCol="0">
            <a:normAutofit/>
          </a:bodyPr>
          <a:lstStyle>
            <a:lvl1pPr marL="0" indent="0">
              <a:buNone/>
              <a:defRPr sz="4265"/>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pPr lvl="0"/>
            <a:endParaRPr lang="zh-CN" altLang="en-US" noProof="0"/>
          </a:p>
        </p:txBody>
      </p:sp>
      <p:sp>
        <p:nvSpPr>
          <p:cNvPr id="4" name="文本占位符 3"/>
          <p:cNvSpPr>
            <a:spLocks noGrp="1"/>
          </p:cNvSpPr>
          <p:nvPr>
            <p:ph type="body" sz="half" idx="2"/>
          </p:nvPr>
        </p:nvSpPr>
        <p:spPr>
          <a:xfrm>
            <a:off x="2389717" y="5367338"/>
            <a:ext cx="7315200" cy="804863"/>
          </a:xfr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76C6AEFD-D42C-445E-A078-69D256A721CC}" type="datetimeFigureOut">
              <a:rPr lang="zh-CN" altLang="en-US"/>
              <a:t>2018/11/29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63B7A587-D83B-45BF-80B0-EB01029C5564}"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609600" y="275167"/>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609600" y="1600201"/>
            <a:ext cx="10972800" cy="4525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6183"/>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mn-lt"/>
                <a:ea typeface="+mn-ea"/>
              </a:defRPr>
            </a:lvl1pPr>
          </a:lstStyle>
          <a:p>
            <a:pPr>
              <a:defRPr/>
            </a:pPr>
            <a:fld id="{BCA76A6C-E1BF-41A9-90D8-1F55C472F0D3}" type="datetimeFigureOut">
              <a:rPr lang="zh-CN" altLang="en-US"/>
              <a:t>2018/11/29</a:t>
            </a:fld>
            <a:endParaRPr lang="zh-CN" altLang="en-US"/>
          </a:p>
        </p:txBody>
      </p:sp>
      <p:sp>
        <p:nvSpPr>
          <p:cNvPr id="5" name="页脚占位符 4"/>
          <p:cNvSpPr>
            <a:spLocks noGrp="1"/>
          </p:cNvSpPr>
          <p:nvPr>
            <p:ph type="ftr" sz="quarter" idx="3"/>
          </p:nvPr>
        </p:nvSpPr>
        <p:spPr>
          <a:xfrm>
            <a:off x="4165600" y="6356351"/>
            <a:ext cx="3860800" cy="366183"/>
          </a:xfrm>
          <a:prstGeom prst="rect">
            <a:avLst/>
          </a:prstGeom>
        </p:spPr>
        <p:txBody>
          <a:bodyPr vert="horz" lIns="91440" tIns="45720" rIns="91440" bIns="45720" rtlCol="0" anchor="ctr"/>
          <a:lstStyle>
            <a:lvl1pPr algn="ctr" fontAlgn="auto">
              <a:spcBef>
                <a:spcPts val="0"/>
              </a:spcBef>
              <a:spcAft>
                <a:spcPts val="0"/>
              </a:spcAft>
              <a:defRPr sz="1600" smtClean="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737600" y="6356351"/>
            <a:ext cx="2844800" cy="366183"/>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defRPr>
            </a:lvl1pPr>
          </a:lstStyle>
          <a:p>
            <a:pPr>
              <a:defRPr/>
            </a:pPr>
            <a:fld id="{4AC6EAE7-8652-497A-B0B9-2516C5BD65FF}" type="slidenum">
              <a:rPr lang="zh-CN" altLang="en-US"/>
              <a:t>‹#›</a:t>
            </a:fld>
            <a:endParaRPr lang="zh-CN" altLang="en-US"/>
          </a:p>
        </p:txBody>
      </p:sp>
      <p:pic>
        <p:nvPicPr>
          <p:cNvPr id="7" name="图片 6"/>
          <p:cNvPicPr>
            <a:picLocks noChangeAspect="1"/>
          </p:cNvPicPr>
          <p:nvPr userDrawn="1"/>
        </p:nvPicPr>
        <p:blipFill>
          <a:blip r:embed="rId13" cstate="print">
            <a:extLst>
              <a:ext uri="{BEBA8EAE-BF5A-486C-A8C5-ECC9F3942E4B}">
                <a14:imgProps xmlns:a14="http://schemas.microsoft.com/office/drawing/2010/main">
                  <a14:imgLayer r:embed="rId14">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userDrawn="1"/>
        </p:nvSpPr>
        <p:spPr>
          <a:xfrm>
            <a:off x="0" y="0"/>
            <a:ext cx="12192000" cy="6858000"/>
          </a:xfrm>
          <a:prstGeom prst="rect">
            <a:avLst/>
          </a:prstGeom>
          <a:gradFill flip="none" rotWithShape="1">
            <a:gsLst>
              <a:gs pos="0">
                <a:schemeClr val="bg1">
                  <a:alpha val="55000"/>
                </a:schemeClr>
              </a:gs>
              <a:gs pos="71000">
                <a:schemeClr val="bg1">
                  <a:lumMod val="9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txStyles>
    <p:titleStyle>
      <a:lvl1pPr algn="ctr" rtl="0" fontAlgn="base">
        <a:spcBef>
          <a:spcPct val="0"/>
        </a:spcBef>
        <a:spcAft>
          <a:spcPct val="0"/>
        </a:spcAft>
        <a:defRPr sz="5865" kern="1200">
          <a:solidFill>
            <a:schemeClr val="tx1"/>
          </a:solidFill>
          <a:latin typeface="+mj-lt"/>
          <a:ea typeface="+mj-ea"/>
          <a:cs typeface="+mj-cs"/>
        </a:defRPr>
      </a:lvl1pPr>
      <a:lvl2pPr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5pPr>
      <a:lvl6pPr marL="6096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6pPr>
      <a:lvl7pPr marL="12192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7pPr>
      <a:lvl8pPr marL="18288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8pPr>
      <a:lvl9pPr marL="24384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9pPr>
    </p:titleStyle>
    <p:bodyStyle>
      <a:lvl1pPr marL="457200" indent="-457200" algn="l" rtl="0" fontAlgn="base">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fontAlgn="base">
        <a:spcBef>
          <a:spcPct val="20000"/>
        </a:spcBef>
        <a:spcAft>
          <a:spcPct val="0"/>
        </a:spcAft>
        <a:buFont typeface="Arial" panose="020B0604020202020204" pitchFamily="34" charset="0"/>
        <a:buChar char="–"/>
        <a:defRPr sz="3735" kern="1200">
          <a:solidFill>
            <a:schemeClr val="tx1"/>
          </a:solidFill>
          <a:latin typeface="+mn-lt"/>
          <a:ea typeface="+mn-ea"/>
          <a:cs typeface="+mn-cs"/>
        </a:defRPr>
      </a:lvl2pPr>
      <a:lvl3pPr marL="1524000" indent="-3048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600" indent="-304800" algn="l" rtl="0" fontAlgn="base">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fontAlgn="base">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234946" y="3836915"/>
            <a:ext cx="9703060" cy="548245"/>
            <a:chOff x="898376" y="3075806"/>
            <a:chExt cx="7277295" cy="411184"/>
          </a:xfrm>
        </p:grpSpPr>
        <p:sp>
          <p:nvSpPr>
            <p:cNvPr id="15" name="五边形 14"/>
            <p:cNvSpPr/>
            <p:nvPr/>
          </p:nvSpPr>
          <p:spPr>
            <a:xfrm>
              <a:off x="3603672" y="3075806"/>
              <a:ext cx="4571999" cy="41118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
          <p:nvSpPr>
            <p:cNvPr id="19" name="五边形 18"/>
            <p:cNvSpPr/>
            <p:nvPr/>
          </p:nvSpPr>
          <p:spPr>
            <a:xfrm flipH="1">
              <a:off x="898376" y="3075806"/>
              <a:ext cx="4571999" cy="41118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grpSp>
      <p:sp>
        <p:nvSpPr>
          <p:cNvPr id="21" name="TextBox 7"/>
          <p:cNvSpPr>
            <a:spLocks noChangeArrowheads="1"/>
          </p:cNvSpPr>
          <p:nvPr/>
        </p:nvSpPr>
        <p:spPr bwMode="auto">
          <a:xfrm>
            <a:off x="4277360" y="6165691"/>
            <a:ext cx="3575536"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sz="14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爱前端 专注</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HTML5</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培训 匠心品质 口碑教育</a:t>
            </a:r>
          </a:p>
        </p:txBody>
      </p:sp>
      <p:cxnSp>
        <p:nvCxnSpPr>
          <p:cNvPr id="22" name="直接连接符 21"/>
          <p:cNvCxnSpPr/>
          <p:nvPr/>
        </p:nvCxnSpPr>
        <p:spPr>
          <a:xfrm flipH="1">
            <a:off x="3311691" y="6309320"/>
            <a:ext cx="814387" cy="0"/>
          </a:xfrm>
          <a:prstGeom prst="line">
            <a:avLst/>
          </a:prstGeom>
          <a:ln w="6350">
            <a:solidFill>
              <a:schemeClr val="tx1">
                <a:lumMod val="85000"/>
                <a:lumOff val="15000"/>
              </a:schemeClr>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8016213" y="6309320"/>
            <a:ext cx="814387" cy="0"/>
          </a:xfrm>
          <a:prstGeom prst="line">
            <a:avLst/>
          </a:prstGeom>
          <a:ln w="6350">
            <a:solidFill>
              <a:schemeClr val="tx1">
                <a:lumMod val="85000"/>
                <a:lumOff val="15000"/>
              </a:schemeClr>
            </a:solidFill>
            <a:prstDash val="dash"/>
            <a:headEnd type="oval"/>
          </a:ln>
        </p:spPr>
        <p:style>
          <a:lnRef idx="1">
            <a:schemeClr val="accent1"/>
          </a:lnRef>
          <a:fillRef idx="0">
            <a:schemeClr val="accent1"/>
          </a:fillRef>
          <a:effectRef idx="0">
            <a:schemeClr val="accent1"/>
          </a:effectRef>
          <a:fontRef idx="minor">
            <a:schemeClr val="tx1"/>
          </a:fontRef>
        </p:style>
      </p:cxnSp>
      <p:sp>
        <p:nvSpPr>
          <p:cNvPr id="24" name="TextBox 7"/>
          <p:cNvSpPr>
            <a:spLocks noChangeArrowheads="1"/>
          </p:cNvSpPr>
          <p:nvPr/>
        </p:nvSpPr>
        <p:spPr bwMode="auto">
          <a:xfrm>
            <a:off x="2903269" y="3885336"/>
            <a:ext cx="6304668" cy="45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2935">
                <a:solidFill>
                  <a:schemeClr val="bg1"/>
                </a:solidFill>
                <a:latin typeface="Swis721 Lt BT" pitchFamily="34" charset="0"/>
                <a:ea typeface="微软雅黑" panose="020B0503020204020204" pitchFamily="34" charset="-122"/>
                <a:cs typeface="LilyUPC" panose="020B0604020202020204" pitchFamily="34" charset="-34"/>
                <a:sym typeface="微软雅黑" panose="020B0503020204020204" pitchFamily="34" charset="-122"/>
              </a:rPr>
              <a:t>讲师姓名</a:t>
            </a:r>
            <a:endParaRPr lang="zh-CN" sz="2935" dirty="0">
              <a:solidFill>
                <a:schemeClr val="bg1"/>
              </a:solidFill>
              <a:latin typeface="Swis721 Lt BT"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25" name="TextBox 7"/>
          <p:cNvSpPr>
            <a:spLocks noChangeArrowheads="1"/>
          </p:cNvSpPr>
          <p:nvPr/>
        </p:nvSpPr>
        <p:spPr bwMode="auto">
          <a:xfrm>
            <a:off x="114935" y="1156345"/>
            <a:ext cx="12192000" cy="1623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lnSpc>
                <a:spcPct val="120000"/>
              </a:lnSpc>
              <a:spcBef>
                <a:spcPts val="0"/>
              </a:spcBef>
              <a:spcAft>
                <a:spcPts val="0"/>
              </a:spcAft>
              <a:defRPr/>
            </a:pPr>
            <a:r>
              <a:rPr lang="en-US" altLang="zh-CN" sz="4400" b="1" spc="40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《jQuery</a:t>
            </a:r>
            <a:r>
              <a:rPr lang="zh-CN" altLang="en-US" sz="4400" b="1" spc="40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和</a:t>
            </a:r>
            <a:r>
              <a:rPr lang="en-US" altLang="zh-CN" sz="4400" b="1" spc="40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Ajax</a:t>
            </a:r>
            <a:r>
              <a:rPr lang="zh-CN" altLang="en-US" sz="4400" b="1" spc="40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实战教程</a:t>
            </a:r>
            <a:r>
              <a:rPr lang="en-US" altLang="zh-CN" sz="4400" b="1" spc="40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a:t>
            </a:r>
          </a:p>
          <a:p>
            <a:pPr algn="ctr" fontAlgn="auto">
              <a:lnSpc>
                <a:spcPct val="120000"/>
              </a:lnSpc>
              <a:spcBef>
                <a:spcPts val="0"/>
              </a:spcBef>
              <a:spcAft>
                <a:spcPts val="0"/>
              </a:spcAft>
              <a:defRPr/>
            </a:pPr>
            <a:r>
              <a:rPr lang="zh-CN" sz="4800" b="1" spc="40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第</a:t>
            </a:r>
            <a:r>
              <a:rPr lang="en-US" altLang="zh-CN" sz="4800" b="1" spc="40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12</a:t>
            </a:r>
            <a:r>
              <a:rPr lang="zh-CN" sz="4800" b="1" spc="40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章 Ajax</a:t>
            </a:r>
          </a:p>
        </p:txBody>
      </p:sp>
      <p:sp>
        <p:nvSpPr>
          <p:cNvPr id="26" name="五边形 25"/>
          <p:cNvSpPr/>
          <p:nvPr/>
        </p:nvSpPr>
        <p:spPr>
          <a:xfrm flipH="1">
            <a:off x="10931750" y="3836915"/>
            <a:ext cx="1250725" cy="548245"/>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
        <p:nvSpPr>
          <p:cNvPr id="27" name="五边形 26"/>
          <p:cNvSpPr/>
          <p:nvPr/>
        </p:nvSpPr>
        <p:spPr>
          <a:xfrm>
            <a:off x="-9525" y="3836915"/>
            <a:ext cx="1250725" cy="548245"/>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
        <p:nvSpPr>
          <p:cNvPr id="13" name="TextBox 7"/>
          <p:cNvSpPr>
            <a:spLocks noChangeArrowheads="1"/>
          </p:cNvSpPr>
          <p:nvPr/>
        </p:nvSpPr>
        <p:spPr bwMode="auto">
          <a:xfrm>
            <a:off x="3782524" y="5053297"/>
            <a:ext cx="4626952"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40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2018</a:t>
            </a:r>
            <a:r>
              <a:rPr lang="zh-CN" altLang="en-US" sz="240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年</a:t>
            </a:r>
            <a:r>
              <a:rPr lang="en-US" altLang="zh-CN" sz="240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11</a:t>
            </a:r>
            <a:r>
              <a:rPr lang="zh-CN" altLang="en-US" sz="240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月</a:t>
            </a:r>
            <a:r>
              <a:rPr lang="en-US" altLang="zh-CN" sz="240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25</a:t>
            </a:r>
            <a:r>
              <a:rPr lang="zh-CN" altLang="en-US" sz="240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日</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 name="图片 1" descr="图片1"/>
          <p:cNvPicPr>
            <a:picLocks noChangeAspect="1"/>
          </p:cNvPicPr>
          <p:nvPr/>
        </p:nvPicPr>
        <p:blipFill>
          <a:blip r:embed="rId3"/>
          <a:stretch>
            <a:fillRect/>
          </a:stretch>
        </p:blipFill>
        <p:spPr>
          <a:xfrm>
            <a:off x="114935" y="121920"/>
            <a:ext cx="2133600" cy="5524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3000"/>
                                  </p:iterate>
                                  <p:childTnLst>
                                    <p:set>
                                      <p:cBhvr>
                                        <p:cTn id="6" dur="1" fill="hold">
                                          <p:stCondLst>
                                            <p:cond delay="0"/>
                                          </p:stCondLst>
                                        </p:cTn>
                                        <p:tgtEl>
                                          <p:spTgt spid="25"/>
                                        </p:tgtEl>
                                        <p:attrNameLst>
                                          <p:attrName>style.visibility</p:attrName>
                                        </p:attrNameLst>
                                      </p:cBhvr>
                                      <p:to>
                                        <p:strVal val="visible"/>
                                      </p:to>
                                    </p:set>
                                    <p:anim calcmode="lin" valueType="num">
                                      <p:cBhvr additive="base">
                                        <p:cTn id="7" dur="600" fill="hold"/>
                                        <p:tgtEl>
                                          <p:spTgt spid="25"/>
                                        </p:tgtEl>
                                        <p:attrNameLst>
                                          <p:attrName>ppt_x</p:attrName>
                                        </p:attrNameLst>
                                      </p:cBhvr>
                                      <p:tavLst>
                                        <p:tav tm="0">
                                          <p:val>
                                            <p:strVal val="0-#ppt_w/2"/>
                                          </p:val>
                                        </p:tav>
                                        <p:tav tm="100000">
                                          <p:val>
                                            <p:strVal val="#ppt_x"/>
                                          </p:val>
                                        </p:tav>
                                      </p:tavLst>
                                    </p:anim>
                                    <p:anim calcmode="lin" valueType="num">
                                      <p:cBhvr additive="base">
                                        <p:cTn id="8" dur="600" fill="hold"/>
                                        <p:tgtEl>
                                          <p:spTgt spid="25"/>
                                        </p:tgtEl>
                                        <p:attrNameLst>
                                          <p:attrName>ppt_y</p:attrName>
                                        </p:attrNameLst>
                                      </p:cBhvr>
                                      <p:tavLst>
                                        <p:tav tm="0">
                                          <p:val>
                                            <p:strVal val="1+#ppt_h/2"/>
                                          </p:val>
                                        </p:tav>
                                        <p:tav tm="100000">
                                          <p:val>
                                            <p:strVal val="#ppt_y"/>
                                          </p:val>
                                        </p:tav>
                                      </p:tavLst>
                                    </p:anim>
                                  </p:childTnLst>
                                </p:cTn>
                              </p:par>
                            </p:childTnLst>
                          </p:cTn>
                        </p:par>
                        <p:par>
                          <p:cTn id="9" fill="hold">
                            <p:stCondLst>
                              <p:cond delay="2472"/>
                            </p:stCondLst>
                            <p:childTnLst>
                              <p:par>
                                <p:cTn id="10" presetID="16" presetClass="entr" presetSubtype="37"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outVertical)">
                                      <p:cBhvr>
                                        <p:cTn id="12" dur="500"/>
                                        <p:tgtEl>
                                          <p:spTgt spid="14"/>
                                        </p:tgtEl>
                                      </p:cBhvr>
                                    </p:animEffect>
                                  </p:childTnLst>
                                </p:cTn>
                              </p:par>
                            </p:childTnLst>
                          </p:cTn>
                        </p:par>
                        <p:par>
                          <p:cTn id="13" fill="hold">
                            <p:stCondLst>
                              <p:cond delay="2972"/>
                            </p:stCondLst>
                            <p:childTnLst>
                              <p:par>
                                <p:cTn id="14" presetID="2" presetClass="entr" presetSubtype="2" fill="hold" grpId="0" nodeType="after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additive="base">
                                        <p:cTn id="16" dur="500" fill="hold"/>
                                        <p:tgtEl>
                                          <p:spTgt spid="26"/>
                                        </p:tgtEl>
                                        <p:attrNameLst>
                                          <p:attrName>ppt_x</p:attrName>
                                        </p:attrNameLst>
                                      </p:cBhvr>
                                      <p:tavLst>
                                        <p:tav tm="0">
                                          <p:val>
                                            <p:strVal val="1+#ppt_w/2"/>
                                          </p:val>
                                        </p:tav>
                                        <p:tav tm="100000">
                                          <p:val>
                                            <p:strVal val="#ppt_x"/>
                                          </p:val>
                                        </p:tav>
                                      </p:tavLst>
                                    </p:anim>
                                    <p:anim calcmode="lin" valueType="num">
                                      <p:cBhvr additive="base">
                                        <p:cTn id="17" dur="500" fill="hold"/>
                                        <p:tgtEl>
                                          <p:spTgt spid="26"/>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additive="base">
                                        <p:cTn id="20" dur="500" fill="hold"/>
                                        <p:tgtEl>
                                          <p:spTgt spid="27"/>
                                        </p:tgtEl>
                                        <p:attrNameLst>
                                          <p:attrName>ppt_x</p:attrName>
                                        </p:attrNameLst>
                                      </p:cBhvr>
                                      <p:tavLst>
                                        <p:tav tm="0">
                                          <p:val>
                                            <p:strVal val="0-#ppt_w/2"/>
                                          </p:val>
                                        </p:tav>
                                        <p:tav tm="100000">
                                          <p:val>
                                            <p:strVal val="#ppt_x"/>
                                          </p:val>
                                        </p:tav>
                                      </p:tavLst>
                                    </p:anim>
                                    <p:anim calcmode="lin" valueType="num">
                                      <p:cBhvr additive="base">
                                        <p:cTn id="21" dur="500" fill="hold"/>
                                        <p:tgtEl>
                                          <p:spTgt spid="27"/>
                                        </p:tgtEl>
                                        <p:attrNameLst>
                                          <p:attrName>ppt_y</p:attrName>
                                        </p:attrNameLst>
                                      </p:cBhvr>
                                      <p:tavLst>
                                        <p:tav tm="0">
                                          <p:val>
                                            <p:strVal val="#ppt_y"/>
                                          </p:val>
                                        </p:tav>
                                        <p:tav tm="100000">
                                          <p:val>
                                            <p:strVal val="#ppt_y"/>
                                          </p:val>
                                        </p:tav>
                                      </p:tavLst>
                                    </p:anim>
                                  </p:childTnLst>
                                </p:cTn>
                              </p:par>
                            </p:childTnLst>
                          </p:cTn>
                        </p:par>
                        <p:par>
                          <p:cTn id="22" fill="hold">
                            <p:stCondLst>
                              <p:cond delay="3472"/>
                            </p:stCondLst>
                            <p:childTnLst>
                              <p:par>
                                <p:cTn id="23" presetID="38" presetClass="entr" presetSubtype="0" accel="50000" fill="hold" grpId="0" nodeType="afterEffect">
                                  <p:stCondLst>
                                    <p:cond delay="0"/>
                                  </p:stCondLst>
                                  <p:iterate type="lt">
                                    <p:tmPct val="50000"/>
                                  </p:iterate>
                                  <p:childTnLst>
                                    <p:set>
                                      <p:cBhvr>
                                        <p:cTn id="24" dur="1" fill="hold">
                                          <p:stCondLst>
                                            <p:cond delay="0"/>
                                          </p:stCondLst>
                                        </p:cTn>
                                        <p:tgtEl>
                                          <p:spTgt spid="24"/>
                                        </p:tgtEl>
                                        <p:attrNameLst>
                                          <p:attrName>style.visibility</p:attrName>
                                        </p:attrNameLst>
                                      </p:cBhvr>
                                      <p:to>
                                        <p:strVal val="visible"/>
                                      </p:to>
                                    </p:set>
                                    <p:set>
                                      <p:cBhvr>
                                        <p:cTn id="25" dur="46" fill="hold">
                                          <p:stCondLst>
                                            <p:cond delay="0"/>
                                          </p:stCondLst>
                                        </p:cTn>
                                        <p:tgtEl>
                                          <p:spTgt spid="24"/>
                                        </p:tgtEl>
                                        <p:attrNameLst>
                                          <p:attrName>style.rotation</p:attrName>
                                        </p:attrNameLst>
                                      </p:cBhvr>
                                      <p:to>
                                        <p:strVal val="-45.0"/>
                                      </p:to>
                                    </p:set>
                                    <p:anim calcmode="lin" valueType="num">
                                      <p:cBhvr>
                                        <p:cTn id="26" dur="46" fill="hold">
                                          <p:stCondLst>
                                            <p:cond delay="46"/>
                                          </p:stCondLst>
                                        </p:cTn>
                                        <p:tgtEl>
                                          <p:spTgt spid="24"/>
                                        </p:tgtEl>
                                        <p:attrNameLst>
                                          <p:attrName>style.rotation</p:attrName>
                                        </p:attrNameLst>
                                      </p:cBhvr>
                                      <p:tavLst>
                                        <p:tav tm="0">
                                          <p:val>
                                            <p:fltVal val="-45"/>
                                          </p:val>
                                        </p:tav>
                                        <p:tav tm="69900">
                                          <p:val>
                                            <p:fltVal val="45"/>
                                          </p:val>
                                        </p:tav>
                                        <p:tav tm="100000">
                                          <p:val>
                                            <p:fltVal val="0"/>
                                          </p:val>
                                        </p:tav>
                                      </p:tavLst>
                                    </p:anim>
                                    <p:anim calcmode="lin" valueType="num">
                                      <p:cBhvr>
                                        <p:cTn id="27" dur="46" fill="hold">
                                          <p:stCondLst>
                                            <p:cond delay="0"/>
                                          </p:stCondLst>
                                        </p:cTn>
                                        <p:tgtEl>
                                          <p:spTgt spid="24"/>
                                        </p:tgtEl>
                                        <p:attrNameLst>
                                          <p:attrName>ppt_y</p:attrName>
                                        </p:attrNameLst>
                                      </p:cBhvr>
                                      <p:tavLst>
                                        <p:tav tm="0">
                                          <p:val>
                                            <p:strVal val="#ppt_y-1"/>
                                          </p:val>
                                        </p:tav>
                                        <p:tav tm="100000">
                                          <p:val>
                                            <p:strVal val="#ppt_y-(0.354*#ppt_w-0.172*#ppt_h)"/>
                                          </p:val>
                                        </p:tav>
                                      </p:tavLst>
                                    </p:anim>
                                    <p:anim calcmode="lin" valueType="num">
                                      <p:cBhvr>
                                        <p:cTn id="28" dur="16" decel="50000" autoRev="1" fill="hold">
                                          <p:stCondLst>
                                            <p:cond delay="46"/>
                                          </p:stCondLst>
                                        </p:cTn>
                                        <p:tgtEl>
                                          <p:spTgt spid="24"/>
                                        </p:tgtEl>
                                        <p:attrNameLst>
                                          <p:attrName>ppt_y</p:attrName>
                                        </p:attrNameLst>
                                      </p:cBhvr>
                                      <p:tavLst>
                                        <p:tav tm="0">
                                          <p:val>
                                            <p:strVal val="#ppt_y-(0.354*#ppt_w-0.172*#ppt_h)"/>
                                          </p:val>
                                        </p:tav>
                                        <p:tav tm="100000">
                                          <p:val>
                                            <p:strVal val="#ppt_y-(0.354*#ppt_w-0.172*#ppt_h)-#ppt_h/2"/>
                                          </p:val>
                                        </p:tav>
                                      </p:tavLst>
                                    </p:anim>
                                    <p:anim calcmode="lin" valueType="num">
                                      <p:cBhvr>
                                        <p:cTn id="29" dur="14" fill="hold">
                                          <p:stCondLst>
                                            <p:cond delay="86"/>
                                          </p:stCondLst>
                                        </p:cTn>
                                        <p:tgtEl>
                                          <p:spTgt spid="24"/>
                                        </p:tgtEl>
                                        <p:attrNameLst>
                                          <p:attrName>ppt_y</p:attrName>
                                        </p:attrNameLst>
                                      </p:cBhvr>
                                      <p:tavLst>
                                        <p:tav tm="0">
                                          <p:val>
                                            <p:strVal val="#ppt_y-(0.354*#ppt_w-0.172*#ppt_h)"/>
                                          </p:val>
                                        </p:tav>
                                        <p:tav tm="100000">
                                          <p:val>
                                            <p:strVal val="#ppt_y"/>
                                          </p:val>
                                        </p:tav>
                                      </p:tavLst>
                                    </p:anim>
                                  </p:childTnLst>
                                </p:cTn>
                              </p:par>
                            </p:childTnLst>
                          </p:cTn>
                        </p:par>
                        <p:par>
                          <p:cTn id="30" fill="hold">
                            <p:stCondLst>
                              <p:cond delay="3722"/>
                            </p:stCondLst>
                            <p:childTnLst>
                              <p:par>
                                <p:cTn id="31" presetID="16" presetClass="entr" presetSubtype="37" fill="hold" grpId="0" nodeType="after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barn(outVertical)">
                                      <p:cBhvr>
                                        <p:cTn id="33" dur="1000"/>
                                        <p:tgtEl>
                                          <p:spTgt spid="21"/>
                                        </p:tgtEl>
                                      </p:cBhvr>
                                    </p:animEffect>
                                  </p:childTnLst>
                                </p:cTn>
                              </p:par>
                            </p:childTnLst>
                          </p:cTn>
                        </p:par>
                        <p:par>
                          <p:cTn id="34" fill="hold">
                            <p:stCondLst>
                              <p:cond delay="4722"/>
                            </p:stCondLst>
                            <p:childTnLst>
                              <p:par>
                                <p:cTn id="35" presetID="22" presetClass="entr" presetSubtype="2" fill="hold" nodeType="after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right)">
                                      <p:cBhvr>
                                        <p:cTn id="37" dur="500"/>
                                        <p:tgtEl>
                                          <p:spTgt spid="22"/>
                                        </p:tgtEl>
                                      </p:cBhvr>
                                    </p:animEffect>
                                  </p:childTnLst>
                                </p:cTn>
                              </p:par>
                              <p:par>
                                <p:cTn id="38" presetID="22" presetClass="entr" presetSubtype="8"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wipe(left)">
                                      <p:cBhvr>
                                        <p:cTn id="40" dur="500"/>
                                        <p:tgtEl>
                                          <p:spTgt spid="23"/>
                                        </p:tgtEl>
                                      </p:cBhvr>
                                    </p:animEffect>
                                  </p:childTnLst>
                                </p:cTn>
                              </p:par>
                            </p:childTnLst>
                          </p:cTn>
                        </p:par>
                        <p:par>
                          <p:cTn id="41" fill="hold">
                            <p:stCondLst>
                              <p:cond delay="5222"/>
                            </p:stCondLst>
                            <p:childTnLst>
                              <p:par>
                                <p:cTn id="42" presetID="16" presetClass="entr" presetSubtype="37" fill="hold" grpId="0"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barn(outVertical)">
                                      <p:cBhvr>
                                        <p:cTn id="44"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P spid="25" grpId="0"/>
      <p:bldP spid="26" grpId="0" bldLvl="0" animBg="1"/>
      <p:bldP spid="27" grpId="0" bldLvl="0" animBg="1"/>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9"/>
          <p:cNvSpPr txBox="1"/>
          <p:nvPr/>
        </p:nvSpPr>
        <p:spPr>
          <a:xfrm>
            <a:off x="2211705" y="3059430"/>
            <a:ext cx="7767955" cy="738505"/>
          </a:xfrm>
          <a:prstGeom prst="rect">
            <a:avLst/>
          </a:prstGeom>
          <a:noFill/>
        </p:spPr>
        <p:txBody>
          <a:bodyPr wrap="square" lIns="0" tIns="0" rIns="0" bIns="0" rtlCol="0">
            <a:spAutoFit/>
          </a:bodyPr>
          <a:lstStyle/>
          <a:p>
            <a:pPr marL="0" lvl="1" algn="ctr"/>
            <a:r>
              <a:rPr lang="en-US" sz="4800" b="1" dirty="0">
                <a:solidFill>
                  <a:schemeClr val="accent1"/>
                </a:solidFill>
                <a:latin typeface="微软雅黑" panose="020B0503020204020204" pitchFamily="34" charset="-122"/>
                <a:ea typeface="微软雅黑" panose="020B0503020204020204" pitchFamily="34" charset="-122"/>
                <a:sym typeface="+mn-ea"/>
              </a:rPr>
              <a:t>12.2 jQuery实现Ajax</a:t>
            </a:r>
          </a:p>
        </p:txBody>
      </p:sp>
      <p:sp>
        <p:nvSpPr>
          <p:cNvPr id="44" name="五边形 43"/>
          <p:cNvSpPr/>
          <p:nvPr/>
        </p:nvSpPr>
        <p:spPr>
          <a:xfrm>
            <a:off x="0" y="2788200"/>
            <a:ext cx="1470864" cy="12816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
        <p:nvSpPr>
          <p:cNvPr id="48" name="任意多边形 47"/>
          <p:cNvSpPr/>
          <p:nvPr/>
        </p:nvSpPr>
        <p:spPr>
          <a:xfrm flipH="1">
            <a:off x="1470864" y="1625600"/>
            <a:ext cx="9250272" cy="3606800"/>
          </a:xfrm>
          <a:custGeom>
            <a:avLst/>
            <a:gdLst>
              <a:gd name="connsiteX0" fmla="*/ 6734601 w 8365511"/>
              <a:gd name="connsiteY0" fmla="*/ 0 h 3261820"/>
              <a:gd name="connsiteX1" fmla="*/ 6440954 w 8365511"/>
              <a:gd name="connsiteY1" fmla="*/ 0 h 3261820"/>
              <a:gd name="connsiteX2" fmla="*/ 1924557 w 8365511"/>
              <a:gd name="connsiteY2" fmla="*/ 0 h 3261820"/>
              <a:gd name="connsiteX3" fmla="*/ 1630910 w 8365511"/>
              <a:gd name="connsiteY3" fmla="*/ 0 h 3261820"/>
              <a:gd name="connsiteX4" fmla="*/ 0 w 8365511"/>
              <a:gd name="connsiteY4" fmla="*/ 1630910 h 3261820"/>
              <a:gd name="connsiteX5" fmla="*/ 1630910 w 8365511"/>
              <a:gd name="connsiteY5" fmla="*/ 3261820 h 3261820"/>
              <a:gd name="connsiteX6" fmla="*/ 1924557 w 8365511"/>
              <a:gd name="connsiteY6" fmla="*/ 3261820 h 3261820"/>
              <a:gd name="connsiteX7" fmla="*/ 6440954 w 8365511"/>
              <a:gd name="connsiteY7" fmla="*/ 3261820 h 3261820"/>
              <a:gd name="connsiteX8" fmla="*/ 6734601 w 8365511"/>
              <a:gd name="connsiteY8" fmla="*/ 3261820 h 3261820"/>
              <a:gd name="connsiteX9" fmla="*/ 8365511 w 8365511"/>
              <a:gd name="connsiteY9" fmla="*/ 1630910 h 3261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65511" h="3261820">
                <a:moveTo>
                  <a:pt x="6734601" y="0"/>
                </a:moveTo>
                <a:lnTo>
                  <a:pt x="6440954" y="0"/>
                </a:lnTo>
                <a:lnTo>
                  <a:pt x="1924557" y="0"/>
                </a:lnTo>
                <a:lnTo>
                  <a:pt x="1630910" y="0"/>
                </a:lnTo>
                <a:lnTo>
                  <a:pt x="0" y="1630910"/>
                </a:lnTo>
                <a:lnTo>
                  <a:pt x="1630910" y="3261820"/>
                </a:lnTo>
                <a:lnTo>
                  <a:pt x="1924557" y="3261820"/>
                </a:lnTo>
                <a:lnTo>
                  <a:pt x="6440954" y="3261820"/>
                </a:lnTo>
                <a:lnTo>
                  <a:pt x="6734601" y="3261820"/>
                </a:lnTo>
                <a:lnTo>
                  <a:pt x="8365511" y="1630910"/>
                </a:lnTo>
                <a:close/>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
        <p:nvSpPr>
          <p:cNvPr id="52" name="任意多边形 51"/>
          <p:cNvSpPr/>
          <p:nvPr/>
        </p:nvSpPr>
        <p:spPr>
          <a:xfrm flipH="1">
            <a:off x="1677131" y="1756372"/>
            <a:ext cx="8837738" cy="3345256"/>
          </a:xfrm>
          <a:custGeom>
            <a:avLst/>
            <a:gdLst>
              <a:gd name="connsiteX0" fmla="*/ 7135510 w 8801228"/>
              <a:gd name="connsiteY0" fmla="*/ 0 h 3331436"/>
              <a:gd name="connsiteX1" fmla="*/ 6878335 w 8801228"/>
              <a:gd name="connsiteY1" fmla="*/ 0 h 3331436"/>
              <a:gd name="connsiteX2" fmla="*/ 6835596 w 8801228"/>
              <a:gd name="connsiteY2" fmla="*/ 0 h 3331436"/>
              <a:gd name="connsiteX3" fmla="*/ 6578421 w 8801228"/>
              <a:gd name="connsiteY3" fmla="*/ 0 h 3331436"/>
              <a:gd name="connsiteX4" fmla="*/ 2222807 w 8801228"/>
              <a:gd name="connsiteY4" fmla="*/ 0 h 3331436"/>
              <a:gd name="connsiteX5" fmla="*/ 1965632 w 8801228"/>
              <a:gd name="connsiteY5" fmla="*/ 0 h 3331436"/>
              <a:gd name="connsiteX6" fmla="*/ 1922893 w 8801228"/>
              <a:gd name="connsiteY6" fmla="*/ 0 h 3331436"/>
              <a:gd name="connsiteX7" fmla="*/ 1665718 w 8801228"/>
              <a:gd name="connsiteY7" fmla="*/ 0 h 3331436"/>
              <a:gd name="connsiteX8" fmla="*/ 0 w 8801228"/>
              <a:gd name="connsiteY8" fmla="*/ 1665718 h 3331436"/>
              <a:gd name="connsiteX9" fmla="*/ 1665718 w 8801228"/>
              <a:gd name="connsiteY9" fmla="*/ 3331436 h 3331436"/>
              <a:gd name="connsiteX10" fmla="*/ 1922893 w 8801228"/>
              <a:gd name="connsiteY10" fmla="*/ 3331436 h 3331436"/>
              <a:gd name="connsiteX11" fmla="*/ 1965632 w 8801228"/>
              <a:gd name="connsiteY11" fmla="*/ 3331436 h 3331436"/>
              <a:gd name="connsiteX12" fmla="*/ 2222807 w 8801228"/>
              <a:gd name="connsiteY12" fmla="*/ 3331436 h 3331436"/>
              <a:gd name="connsiteX13" fmla="*/ 6578421 w 8801228"/>
              <a:gd name="connsiteY13" fmla="*/ 3331436 h 3331436"/>
              <a:gd name="connsiteX14" fmla="*/ 6835596 w 8801228"/>
              <a:gd name="connsiteY14" fmla="*/ 3331436 h 3331436"/>
              <a:gd name="connsiteX15" fmla="*/ 6878335 w 8801228"/>
              <a:gd name="connsiteY15" fmla="*/ 3331436 h 3331436"/>
              <a:gd name="connsiteX16" fmla="*/ 7135510 w 8801228"/>
              <a:gd name="connsiteY16" fmla="*/ 3331436 h 3331436"/>
              <a:gd name="connsiteX17" fmla="*/ 8801228 w 8801228"/>
              <a:gd name="connsiteY17" fmla="*/ 1665718 h 333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801228" h="3331436">
                <a:moveTo>
                  <a:pt x="7135510" y="0"/>
                </a:moveTo>
                <a:lnTo>
                  <a:pt x="6878335" y="0"/>
                </a:lnTo>
                <a:lnTo>
                  <a:pt x="6835596" y="0"/>
                </a:lnTo>
                <a:lnTo>
                  <a:pt x="6578421" y="0"/>
                </a:lnTo>
                <a:lnTo>
                  <a:pt x="2222807" y="0"/>
                </a:lnTo>
                <a:lnTo>
                  <a:pt x="1965632" y="0"/>
                </a:lnTo>
                <a:lnTo>
                  <a:pt x="1922893" y="0"/>
                </a:lnTo>
                <a:lnTo>
                  <a:pt x="1665718" y="0"/>
                </a:lnTo>
                <a:lnTo>
                  <a:pt x="0" y="1665718"/>
                </a:lnTo>
                <a:lnTo>
                  <a:pt x="1665718" y="3331436"/>
                </a:lnTo>
                <a:lnTo>
                  <a:pt x="1922893" y="3331436"/>
                </a:lnTo>
                <a:lnTo>
                  <a:pt x="1965632" y="3331436"/>
                </a:lnTo>
                <a:lnTo>
                  <a:pt x="2222807" y="3331436"/>
                </a:lnTo>
                <a:lnTo>
                  <a:pt x="6578421" y="3331436"/>
                </a:lnTo>
                <a:lnTo>
                  <a:pt x="6835596" y="3331436"/>
                </a:lnTo>
                <a:lnTo>
                  <a:pt x="6878335" y="3331436"/>
                </a:lnTo>
                <a:lnTo>
                  <a:pt x="7135510" y="3331436"/>
                </a:lnTo>
                <a:lnTo>
                  <a:pt x="8801228" y="1665718"/>
                </a:lnTo>
                <a:close/>
              </a:path>
            </a:pathLst>
          </a:custGeom>
          <a:noFill/>
          <a:ln w="762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53" name="五边形 52"/>
          <p:cNvSpPr/>
          <p:nvPr/>
        </p:nvSpPr>
        <p:spPr>
          <a:xfrm flipH="1">
            <a:off x="10721136" y="2788200"/>
            <a:ext cx="1470864" cy="12816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arn(outVertical)">
                                      <p:cBhvr>
                                        <p:cTn id="7" dur="500"/>
                                        <p:tgtEl>
                                          <p:spTgt spid="5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barn(inVertical)">
                                      <p:cBhvr>
                                        <p:cTn id="11" dur="500"/>
                                        <p:tgtEl>
                                          <p:spTgt spid="48"/>
                                        </p:tgtEl>
                                      </p:cBhvr>
                                    </p:animEffect>
                                  </p:childTnLst>
                                </p:cTn>
                              </p:par>
                            </p:childTnLst>
                          </p:cTn>
                        </p:par>
                        <p:par>
                          <p:cTn id="12" fill="hold">
                            <p:stCondLst>
                              <p:cond delay="1000"/>
                            </p:stCondLst>
                            <p:childTnLst>
                              <p:par>
                                <p:cTn id="13" presetID="2" presetClass="entr" presetSubtype="8"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500" fill="hold"/>
                                        <p:tgtEl>
                                          <p:spTgt spid="44"/>
                                        </p:tgtEl>
                                        <p:attrNameLst>
                                          <p:attrName>ppt_x</p:attrName>
                                        </p:attrNameLst>
                                      </p:cBhvr>
                                      <p:tavLst>
                                        <p:tav tm="0">
                                          <p:val>
                                            <p:strVal val="0-#ppt_w/2"/>
                                          </p:val>
                                        </p:tav>
                                        <p:tav tm="100000">
                                          <p:val>
                                            <p:strVal val="#ppt_x"/>
                                          </p:val>
                                        </p:tav>
                                      </p:tavLst>
                                    </p:anim>
                                    <p:anim calcmode="lin" valueType="num">
                                      <p:cBhvr additive="base">
                                        <p:cTn id="16" dur="500" fill="hold"/>
                                        <p:tgtEl>
                                          <p:spTgt spid="4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left)">
                                      <p:cBhvr>
                                        <p:cTn id="24" dur="3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4" grpId="0" bldLvl="0" animBg="1"/>
      <p:bldP spid="48" grpId="0" bldLvl="0" animBg="1"/>
      <p:bldP spid="52" grpId="0" bldLvl="0" animBg="1"/>
      <p:bldP spid="53"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0852785" cy="504190"/>
          </a:xfrm>
        </p:spPr>
        <p:txBody>
          <a:bodyPr/>
          <a:lstStyle/>
          <a:p>
            <a:r>
              <a:rPr lang="en-US" cap="none">
                <a:solidFill>
                  <a:schemeClr val="tx1"/>
                </a:solidFill>
                <a:uFillTx/>
              </a:rPr>
              <a:t>12.2 jQuery实现Ajax - GET请求</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4" name="文本框 3"/>
          <p:cNvSpPr txBox="1"/>
          <p:nvPr/>
        </p:nvSpPr>
        <p:spPr>
          <a:xfrm>
            <a:off x="582295" y="910590"/>
            <a:ext cx="11543665" cy="1014730"/>
          </a:xfrm>
          <a:prstGeom prst="rect">
            <a:avLst/>
          </a:prstGeom>
          <a:noFill/>
          <a:ln w="9525">
            <a:noFill/>
          </a:ln>
        </p:spPr>
        <p:txBody>
          <a:bodyPr wrap="square">
            <a:spAutoFit/>
          </a:bodyPr>
          <a:lstStyle/>
          <a:p>
            <a:pPr marL="0" indent="0">
              <a:lnSpc>
                <a:spcPct val="150000"/>
              </a:lnSpc>
            </a:pPr>
            <a:r>
              <a:rPr sz="2000" b="0">
                <a:latin typeface="Consolas" panose="020B0609020204030204" charset="0"/>
                <a:ea typeface="宋体" panose="02010600030101010101" pitchFamily="2" charset="-122"/>
              </a:rPr>
              <a:t>在服务器根目录创建一个info.php文件，这个文件用来提供一个JSON数据接口供Ajax请求。info.php文件代码如下：</a:t>
            </a:r>
          </a:p>
        </p:txBody>
      </p:sp>
      <p:pic>
        <p:nvPicPr>
          <p:cNvPr id="3" name="图片 2"/>
          <p:cNvPicPr>
            <a:picLocks noChangeAspect="1"/>
          </p:cNvPicPr>
          <p:nvPr/>
        </p:nvPicPr>
        <p:blipFill>
          <a:blip r:embed="rId3"/>
          <a:stretch>
            <a:fillRect/>
          </a:stretch>
        </p:blipFill>
        <p:spPr>
          <a:xfrm>
            <a:off x="3107055" y="2014855"/>
            <a:ext cx="5019040" cy="1425575"/>
          </a:xfrm>
          <a:prstGeom prst="rect">
            <a:avLst/>
          </a:prstGeom>
        </p:spPr>
      </p:pic>
      <p:sp>
        <p:nvSpPr>
          <p:cNvPr id="100" name="文本框 99"/>
          <p:cNvSpPr txBox="1"/>
          <p:nvPr/>
        </p:nvSpPr>
        <p:spPr>
          <a:xfrm>
            <a:off x="678180" y="3855720"/>
            <a:ext cx="10988675" cy="706755"/>
          </a:xfrm>
          <a:prstGeom prst="rect">
            <a:avLst/>
          </a:prstGeom>
          <a:noFill/>
          <a:ln w="9525">
            <a:noFill/>
          </a:ln>
        </p:spPr>
        <p:txBody>
          <a:bodyPr wrap="square">
            <a:spAutoFit/>
          </a:bodyPr>
          <a:lstStyle/>
          <a:p>
            <a:pPr marL="0" indent="0"/>
            <a:r>
              <a:rPr lang="zh-CN" sz="2000" b="0">
                <a:latin typeface="Consolas" panose="020B0609020204030204" charset="0"/>
                <a:ea typeface="宋体" panose="02010600030101010101" pitchFamily="2" charset="-122"/>
              </a:rPr>
              <a:t>保存这个网页，打开浏览器，在地址栏输入</a:t>
            </a:r>
            <a:r>
              <a:rPr lang="en-US" sz="2000" b="0">
                <a:latin typeface="Consolas" panose="020B0609020204030204" charset="0"/>
                <a:ea typeface="宋体" panose="02010600030101010101" pitchFamily="2" charset="-122"/>
                <a:cs typeface="Times New Roman" panose="02020603050405020304" charset="0"/>
              </a:rPr>
              <a:t>http://127.0.0.1/info.php</a:t>
            </a:r>
            <a:r>
              <a:rPr lang="zh-CN" sz="2000" b="0">
                <a:latin typeface="Consolas" panose="020B0609020204030204" charset="0"/>
                <a:ea typeface="宋体" panose="02010600030101010101" pitchFamily="2" charset="-122"/>
              </a:rPr>
              <a:t>即可看见一个</a:t>
            </a:r>
            <a:r>
              <a:rPr lang="en-US" sz="2000" b="0">
                <a:latin typeface="Consolas" panose="020B0609020204030204" charset="0"/>
                <a:ea typeface="宋体" panose="02010600030101010101" pitchFamily="2" charset="-122"/>
                <a:cs typeface="Times New Roman" panose="02020603050405020304" charset="0"/>
              </a:rPr>
              <a:t>JSON</a:t>
            </a:r>
            <a:r>
              <a:rPr lang="zh-CN" sz="2000" b="0">
                <a:latin typeface="Consolas" panose="020B0609020204030204" charset="0"/>
                <a:ea typeface="宋体" panose="02010600030101010101" pitchFamily="2" charset="-122"/>
              </a:rPr>
              <a:t>数据，如图所示。</a:t>
            </a:r>
            <a:endParaRPr lang="zh-CN" altLang="en-US" sz="2000" b="0">
              <a:latin typeface="Consolas" panose="020B0609020204030204" charset="0"/>
              <a:ea typeface="宋体" panose="02010600030101010101" pitchFamily="2" charset="-122"/>
            </a:endParaRPr>
          </a:p>
        </p:txBody>
      </p:sp>
      <p:pic>
        <p:nvPicPr>
          <p:cNvPr id="175" name="图片 175"/>
          <p:cNvPicPr>
            <a:picLocks noChangeAspect="1"/>
          </p:cNvPicPr>
          <p:nvPr/>
        </p:nvPicPr>
        <p:blipFill>
          <a:blip r:embed="rId4"/>
          <a:stretch>
            <a:fillRect/>
          </a:stretch>
        </p:blipFill>
        <p:spPr>
          <a:xfrm>
            <a:off x="4130993" y="4669790"/>
            <a:ext cx="2971165" cy="17995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0852785" cy="504190"/>
          </a:xfrm>
        </p:spPr>
        <p:txBody>
          <a:bodyPr/>
          <a:lstStyle/>
          <a:p>
            <a:r>
              <a:rPr lang="en-US" cap="none">
                <a:solidFill>
                  <a:schemeClr val="tx1"/>
                </a:solidFill>
                <a:uFillTx/>
              </a:rPr>
              <a:t>12.2 jQuery实现Ajax - GET请求</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4" name="文本框 3"/>
          <p:cNvSpPr txBox="1"/>
          <p:nvPr/>
        </p:nvSpPr>
        <p:spPr>
          <a:xfrm>
            <a:off x="582295" y="910590"/>
            <a:ext cx="11543665" cy="553085"/>
          </a:xfrm>
          <a:prstGeom prst="rect">
            <a:avLst/>
          </a:prstGeom>
          <a:noFill/>
          <a:ln w="9525">
            <a:noFill/>
          </a:ln>
        </p:spPr>
        <p:txBody>
          <a:bodyPr wrap="square">
            <a:spAutoFit/>
          </a:bodyPr>
          <a:lstStyle/>
          <a:p>
            <a:pPr marL="0" indent="0">
              <a:lnSpc>
                <a:spcPct val="150000"/>
              </a:lnSpc>
            </a:pPr>
            <a:r>
              <a:rPr sz="2000" b="0">
                <a:latin typeface="Consolas" panose="020B0609020204030204" charset="0"/>
                <a:ea typeface="宋体" panose="02010600030101010101" pitchFamily="2" charset="-122"/>
              </a:rPr>
              <a:t>创建01.html页面，在页面上引入jQuery并书写下面代码：</a:t>
            </a:r>
          </a:p>
        </p:txBody>
      </p:sp>
      <p:pic>
        <p:nvPicPr>
          <p:cNvPr id="5" name="图片 4"/>
          <p:cNvPicPr>
            <a:picLocks noChangeAspect="1"/>
          </p:cNvPicPr>
          <p:nvPr/>
        </p:nvPicPr>
        <p:blipFill>
          <a:blip r:embed="rId3"/>
          <a:stretch>
            <a:fillRect/>
          </a:stretch>
        </p:blipFill>
        <p:spPr>
          <a:xfrm>
            <a:off x="2013585" y="1781175"/>
            <a:ext cx="8164830" cy="40087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0852785" cy="504190"/>
          </a:xfrm>
        </p:spPr>
        <p:txBody>
          <a:bodyPr/>
          <a:lstStyle/>
          <a:p>
            <a:r>
              <a:rPr lang="en-US" cap="none">
                <a:solidFill>
                  <a:schemeClr val="tx1"/>
                </a:solidFill>
                <a:uFillTx/>
              </a:rPr>
              <a:t>12.2 jQuery实现Ajax - GET请求</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4" name="文本框 3"/>
          <p:cNvSpPr txBox="1"/>
          <p:nvPr/>
        </p:nvSpPr>
        <p:spPr>
          <a:xfrm>
            <a:off x="582295" y="1147445"/>
            <a:ext cx="11543665" cy="4184650"/>
          </a:xfrm>
          <a:prstGeom prst="rect">
            <a:avLst/>
          </a:prstGeom>
          <a:noFill/>
          <a:ln w="9525">
            <a:noFill/>
          </a:ln>
        </p:spPr>
        <p:txBody>
          <a:bodyPr wrap="square">
            <a:spAutoFit/>
          </a:bodyPr>
          <a:lstStyle/>
          <a:p>
            <a:pPr marL="0" indent="0">
              <a:lnSpc>
                <a:spcPct val="190000"/>
              </a:lnSpc>
            </a:pPr>
            <a:r>
              <a:rPr sz="2000" b="0">
                <a:latin typeface="Consolas" panose="020B0609020204030204" charset="0"/>
                <a:ea typeface="宋体" panose="02010600030101010101" pitchFamily="2" charset="-122"/>
              </a:rPr>
              <a:t>$.get()有两个参数：</a:t>
            </a:r>
          </a:p>
          <a:p>
            <a:pPr marL="342900" indent="-342900">
              <a:lnSpc>
                <a:spcPct val="190000"/>
              </a:lnSpc>
              <a:buFont typeface="Wingdings" panose="05000000000000000000" charset="0"/>
              <a:buChar char="n"/>
            </a:pPr>
            <a:r>
              <a:rPr sz="2000" b="0">
                <a:latin typeface="Consolas" panose="020B0609020204030204" charset="0"/>
                <a:ea typeface="宋体" panose="02010600030101010101" pitchFamily="2" charset="-122"/>
              </a:rPr>
              <a:t>第一个参数是请求页面的网页，我们之前做的网页是info.php，所以这里就请求这个页面。我们也可以在这里地址中用问号携带一些参数给服务器；</a:t>
            </a:r>
          </a:p>
          <a:p>
            <a:pPr marL="342900" indent="-342900">
              <a:lnSpc>
                <a:spcPct val="190000"/>
              </a:lnSpc>
              <a:buFont typeface="Wingdings" panose="05000000000000000000" charset="0"/>
              <a:buChar char="n"/>
            </a:pPr>
            <a:r>
              <a:rPr sz="2000" b="0">
                <a:latin typeface="Consolas" panose="020B0609020204030204" charset="0"/>
                <a:ea typeface="宋体" panose="02010600030101010101" pitchFamily="2" charset="-122"/>
              </a:rPr>
              <a:t>第二个参数是回调函数。Ajax语句是异步语句，写在$.get()后面的语句并不会等待Ajax请求结束才执行。所以，我们必须使用回调函数来书写当服务器发回响应数据成功之后做的事情。在这个回调函数中，系统提供了data参数，表示服务器返回的数据，就是PHP代码中echo的数据，它是一个JSON数据。</a:t>
            </a:r>
          </a:p>
        </p:txBody>
      </p:sp>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0852785" cy="504190"/>
          </a:xfrm>
        </p:spPr>
        <p:txBody>
          <a:bodyPr/>
          <a:lstStyle/>
          <a:p>
            <a:r>
              <a:rPr lang="en-US" sz="2800" cap="none">
                <a:solidFill>
                  <a:schemeClr val="tx1"/>
                </a:solidFill>
                <a:uFillTx/>
              </a:rPr>
              <a:t>12.2 jQuery实现Ajax - GET请求</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4" name="文本框 3"/>
          <p:cNvSpPr txBox="1"/>
          <p:nvPr/>
        </p:nvSpPr>
        <p:spPr>
          <a:xfrm>
            <a:off x="582295" y="802005"/>
            <a:ext cx="11543665" cy="675640"/>
          </a:xfrm>
          <a:prstGeom prst="rect">
            <a:avLst/>
          </a:prstGeom>
          <a:noFill/>
          <a:ln w="9525">
            <a:noFill/>
          </a:ln>
        </p:spPr>
        <p:txBody>
          <a:bodyPr wrap="square">
            <a:spAutoFit/>
          </a:bodyPr>
          <a:lstStyle/>
          <a:p>
            <a:pPr marL="0" indent="0">
              <a:lnSpc>
                <a:spcPct val="190000"/>
              </a:lnSpc>
            </a:pPr>
            <a:r>
              <a:rPr sz="2000" b="0">
                <a:latin typeface="Consolas" panose="020B0609020204030204" charset="0"/>
                <a:ea typeface="宋体" panose="02010600030101010101" pitchFamily="2" charset="-122"/>
              </a:rPr>
              <a:t>最后通过$("h1").html(data.a)语句将服务器发回的a属性值显示在h1标签中，如图所示。</a:t>
            </a:r>
          </a:p>
        </p:txBody>
      </p:sp>
      <p:pic>
        <p:nvPicPr>
          <p:cNvPr id="5" name="图片 4"/>
          <p:cNvPicPr>
            <a:picLocks noChangeAspect="1"/>
          </p:cNvPicPr>
          <p:nvPr/>
        </p:nvPicPr>
        <p:blipFill>
          <a:blip r:embed="rId3"/>
          <a:stretch>
            <a:fillRect/>
          </a:stretch>
        </p:blipFill>
        <p:spPr>
          <a:xfrm>
            <a:off x="2596515" y="1477645"/>
            <a:ext cx="6543675" cy="1952625"/>
          </a:xfrm>
          <a:prstGeom prst="rect">
            <a:avLst/>
          </a:prstGeom>
        </p:spPr>
      </p:pic>
      <p:sp>
        <p:nvSpPr>
          <p:cNvPr id="100" name="文本框 99"/>
          <p:cNvSpPr txBox="1"/>
          <p:nvPr/>
        </p:nvSpPr>
        <p:spPr>
          <a:xfrm>
            <a:off x="582295" y="3497580"/>
            <a:ext cx="9919970" cy="398780"/>
          </a:xfrm>
          <a:prstGeom prst="rect">
            <a:avLst/>
          </a:prstGeom>
          <a:noFill/>
          <a:ln w="9525">
            <a:noFill/>
          </a:ln>
        </p:spPr>
        <p:txBody>
          <a:bodyPr wrap="square">
            <a:spAutoFit/>
          </a:bodyPr>
          <a:lstStyle/>
          <a:p>
            <a:pPr marL="0" indent="0"/>
            <a:r>
              <a:rPr lang="zh-CN" sz="2000" b="0">
                <a:latin typeface="Consolas" panose="020B0609020204030204" charset="0"/>
                <a:ea typeface="宋体" panose="02010600030101010101" pitchFamily="2" charset="-122"/>
              </a:rPr>
              <a:t>打开</a:t>
            </a:r>
            <a:r>
              <a:rPr lang="en-US" sz="2000" b="0">
                <a:latin typeface="Consolas" panose="020B0609020204030204" charset="0"/>
                <a:ea typeface="宋体" panose="02010600030101010101" pitchFamily="2" charset="-122"/>
                <a:cs typeface="Times New Roman" panose="02020603050405020304" charset="0"/>
              </a:rPr>
              <a:t>Chrome</a:t>
            </a:r>
            <a:r>
              <a:rPr lang="zh-CN" sz="2000" b="0">
                <a:latin typeface="Consolas" panose="020B0609020204030204" charset="0"/>
                <a:ea typeface="宋体" panose="02010600030101010101" pitchFamily="2" charset="-122"/>
              </a:rPr>
              <a:t>浏览器的</a:t>
            </a:r>
            <a:r>
              <a:rPr lang="en-US" sz="2000" b="0">
                <a:latin typeface="Consolas" panose="020B0609020204030204" charset="0"/>
                <a:ea typeface="宋体" panose="02010600030101010101" pitchFamily="2" charset="-122"/>
              </a:rPr>
              <a:t>Network</a:t>
            </a:r>
            <a:r>
              <a:rPr lang="zh-CN" sz="2000" b="0">
                <a:latin typeface="Consolas" panose="020B0609020204030204" charset="0"/>
                <a:ea typeface="宋体" panose="02010600030101010101" pitchFamily="2" charset="-122"/>
              </a:rPr>
              <a:t>面板可以检测本次请求的发出和响应，如图所示。</a:t>
            </a:r>
            <a:endParaRPr lang="zh-CN" altLang="en-US" sz="2000" b="0">
              <a:latin typeface="Consolas" panose="020B0609020204030204" charset="0"/>
              <a:ea typeface="宋体" panose="02010600030101010101" pitchFamily="2" charset="-122"/>
            </a:endParaRPr>
          </a:p>
        </p:txBody>
      </p:sp>
      <p:pic>
        <p:nvPicPr>
          <p:cNvPr id="6" name="图片 5"/>
          <p:cNvPicPr>
            <a:picLocks noChangeAspect="1"/>
          </p:cNvPicPr>
          <p:nvPr/>
        </p:nvPicPr>
        <p:blipFill>
          <a:blip r:embed="rId4"/>
          <a:stretch>
            <a:fillRect/>
          </a:stretch>
        </p:blipFill>
        <p:spPr>
          <a:xfrm>
            <a:off x="2596515" y="3896360"/>
            <a:ext cx="6524625" cy="28479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0852785" cy="504190"/>
          </a:xfrm>
        </p:spPr>
        <p:txBody>
          <a:bodyPr/>
          <a:lstStyle/>
          <a:p>
            <a:r>
              <a:rPr lang="en-US" sz="2800" cap="none">
                <a:solidFill>
                  <a:schemeClr val="tx1"/>
                </a:solidFill>
                <a:uFillTx/>
              </a:rPr>
              <a:t>12.2 jQuery实现Ajax - POST请求</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4" name="文本框 3"/>
          <p:cNvSpPr txBox="1"/>
          <p:nvPr/>
        </p:nvSpPr>
        <p:spPr>
          <a:xfrm>
            <a:off x="582295" y="738505"/>
            <a:ext cx="11543665" cy="675640"/>
          </a:xfrm>
          <a:prstGeom prst="rect">
            <a:avLst/>
          </a:prstGeom>
          <a:noFill/>
          <a:ln w="9525">
            <a:noFill/>
          </a:ln>
        </p:spPr>
        <p:txBody>
          <a:bodyPr wrap="square">
            <a:spAutoFit/>
          </a:bodyPr>
          <a:lstStyle/>
          <a:p>
            <a:pPr marL="0" indent="0">
              <a:lnSpc>
                <a:spcPct val="190000"/>
              </a:lnSpc>
            </a:pPr>
            <a:r>
              <a:rPr sz="2000" b="0">
                <a:latin typeface="Consolas" panose="020B0609020204030204" charset="0"/>
                <a:ea typeface="宋体" panose="02010600030101010101" pitchFamily="2" charset="-122"/>
              </a:rPr>
              <a:t>在网站根目录htdocs文件夹中创建form.html文件：</a:t>
            </a:r>
          </a:p>
        </p:txBody>
      </p:sp>
      <p:pic>
        <p:nvPicPr>
          <p:cNvPr id="3" name="图片 2"/>
          <p:cNvPicPr>
            <a:picLocks noChangeAspect="1"/>
          </p:cNvPicPr>
          <p:nvPr/>
        </p:nvPicPr>
        <p:blipFill>
          <a:blip r:embed="rId3"/>
          <a:stretch>
            <a:fillRect/>
          </a:stretch>
        </p:blipFill>
        <p:spPr>
          <a:xfrm>
            <a:off x="2116455" y="1414145"/>
            <a:ext cx="7593965" cy="53549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0852785" cy="504190"/>
          </a:xfrm>
        </p:spPr>
        <p:txBody>
          <a:bodyPr/>
          <a:lstStyle/>
          <a:p>
            <a:r>
              <a:rPr lang="en-US" sz="2800" cap="none">
                <a:solidFill>
                  <a:schemeClr val="tx1"/>
                </a:solidFill>
                <a:uFillTx/>
              </a:rPr>
              <a:t>12.2 jQuery实现Ajax - POST请求</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4" name="文本框 3"/>
          <p:cNvSpPr txBox="1"/>
          <p:nvPr/>
        </p:nvSpPr>
        <p:spPr>
          <a:xfrm>
            <a:off x="525780" y="1044575"/>
            <a:ext cx="11543665" cy="4769485"/>
          </a:xfrm>
          <a:prstGeom prst="rect">
            <a:avLst/>
          </a:prstGeom>
          <a:noFill/>
          <a:ln w="9525">
            <a:noFill/>
          </a:ln>
        </p:spPr>
        <p:txBody>
          <a:bodyPr wrap="square">
            <a:spAutoFit/>
          </a:bodyPr>
          <a:lstStyle/>
          <a:p>
            <a:pPr marL="0" indent="0">
              <a:lnSpc>
                <a:spcPct val="190000"/>
              </a:lnSpc>
            </a:pPr>
            <a:r>
              <a:rPr sz="2000" b="0">
                <a:latin typeface="Consolas" panose="020B0609020204030204" charset="0"/>
                <a:ea typeface="宋体" panose="02010600030101010101" pitchFamily="2" charset="-122"/>
              </a:rPr>
              <a:t>$.post()需要提供三个函数：</a:t>
            </a:r>
          </a:p>
          <a:p>
            <a:pPr marL="342900" indent="-342900">
              <a:lnSpc>
                <a:spcPct val="190000"/>
              </a:lnSpc>
              <a:buFont typeface="Wingdings" panose="05000000000000000000" charset="0"/>
              <a:buChar char="n"/>
            </a:pPr>
            <a:r>
              <a:rPr sz="2000" b="0">
                <a:latin typeface="Consolas" panose="020B0609020204030204" charset="0"/>
                <a:ea typeface="宋体" panose="02010600030101010101" pitchFamily="2" charset="-122"/>
              </a:rPr>
              <a:t>第一个参数是要将数据发往的页面的网址；</a:t>
            </a:r>
          </a:p>
          <a:p>
            <a:pPr marL="342900" indent="-342900">
              <a:lnSpc>
                <a:spcPct val="190000"/>
              </a:lnSpc>
              <a:buFont typeface="Wingdings" panose="05000000000000000000" charset="0"/>
              <a:buChar char="n"/>
            </a:pPr>
            <a:r>
              <a:rPr sz="2000" b="0">
                <a:latin typeface="Consolas" panose="020B0609020204030204" charset="0"/>
                <a:ea typeface="宋体" panose="02010600030101010101" pitchFamily="2" charset="-122"/>
              </a:rPr>
              <a:t>第二个参数是需要带个服务器的数据，在本例中我们向服务器发送一个具有xingming和nianling属性的JSON对象；</a:t>
            </a:r>
          </a:p>
          <a:p>
            <a:pPr marL="342900" indent="-342900">
              <a:lnSpc>
                <a:spcPct val="190000"/>
              </a:lnSpc>
              <a:buFont typeface="Wingdings" panose="05000000000000000000" charset="0"/>
              <a:buChar char="n"/>
            </a:pPr>
            <a:r>
              <a:rPr sz="2000" b="0">
                <a:latin typeface="Consolas" panose="020B0609020204030204" charset="0"/>
                <a:ea typeface="宋体" panose="02010600030101010101" pitchFamily="2" charset="-122"/>
              </a:rPr>
              <a:t>第二个参数是回调函数。Ajax语句是异步语句，写在$.post()后面的语句并不会等待Ajax请求结束才执行。所以，我们必须使用回调函数来书写当服务器发回响应数据成功之后做的事情。在这个回调函数中，系统提供了data参数，表示服务器返回的数据，就是PHP代码中echo的数据，它是一个JSON数据。</a:t>
            </a:r>
          </a:p>
        </p:txBody>
      </p:sp>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0852785" cy="504190"/>
          </a:xfrm>
        </p:spPr>
        <p:txBody>
          <a:bodyPr/>
          <a:lstStyle/>
          <a:p>
            <a:r>
              <a:rPr lang="en-US" sz="2800" cap="none">
                <a:solidFill>
                  <a:schemeClr val="tx1"/>
                </a:solidFill>
                <a:uFillTx/>
              </a:rPr>
              <a:t>12.2 jQuery实现Ajax - POST请求</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4" name="文本框 3"/>
          <p:cNvSpPr txBox="1"/>
          <p:nvPr/>
        </p:nvSpPr>
        <p:spPr>
          <a:xfrm>
            <a:off x="582295" y="802005"/>
            <a:ext cx="11543665" cy="675640"/>
          </a:xfrm>
          <a:prstGeom prst="rect">
            <a:avLst/>
          </a:prstGeom>
          <a:noFill/>
          <a:ln w="9525">
            <a:noFill/>
          </a:ln>
        </p:spPr>
        <p:txBody>
          <a:bodyPr wrap="square">
            <a:spAutoFit/>
          </a:bodyPr>
          <a:lstStyle/>
          <a:p>
            <a:pPr marL="0" indent="0">
              <a:lnSpc>
                <a:spcPct val="190000"/>
              </a:lnSpc>
            </a:pPr>
            <a:r>
              <a:rPr sz="2000" b="0">
                <a:latin typeface="Consolas" panose="020B0609020204030204" charset="0"/>
                <a:ea typeface="宋体" panose="02010600030101010101" pitchFamily="2" charset="-122"/>
              </a:rPr>
              <a:t>创建tj.php文件，书写代码：</a:t>
            </a:r>
          </a:p>
        </p:txBody>
      </p:sp>
      <p:pic>
        <p:nvPicPr>
          <p:cNvPr id="3" name="图片 2"/>
          <p:cNvPicPr>
            <a:picLocks noChangeAspect="1"/>
          </p:cNvPicPr>
          <p:nvPr/>
        </p:nvPicPr>
        <p:blipFill>
          <a:blip r:embed="rId3"/>
          <a:stretch>
            <a:fillRect/>
          </a:stretch>
        </p:blipFill>
        <p:spPr>
          <a:xfrm>
            <a:off x="2374265" y="1720215"/>
            <a:ext cx="7113270" cy="40982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0852785" cy="504190"/>
          </a:xfrm>
        </p:spPr>
        <p:txBody>
          <a:bodyPr/>
          <a:lstStyle/>
          <a:p>
            <a:r>
              <a:rPr lang="en-US" sz="2800" cap="none">
                <a:solidFill>
                  <a:schemeClr val="tx1"/>
                </a:solidFill>
                <a:uFillTx/>
              </a:rPr>
              <a:t>12.2 jQuery实现Ajax - POST请求</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4" name="文本框 3"/>
          <p:cNvSpPr txBox="1"/>
          <p:nvPr/>
        </p:nvSpPr>
        <p:spPr>
          <a:xfrm>
            <a:off x="582295" y="802005"/>
            <a:ext cx="11543665" cy="1260475"/>
          </a:xfrm>
          <a:prstGeom prst="rect">
            <a:avLst/>
          </a:prstGeom>
          <a:noFill/>
          <a:ln w="9525">
            <a:noFill/>
          </a:ln>
        </p:spPr>
        <p:txBody>
          <a:bodyPr wrap="square">
            <a:spAutoFit/>
          </a:bodyPr>
          <a:lstStyle/>
          <a:p>
            <a:pPr marL="0" indent="0">
              <a:lnSpc>
                <a:spcPct val="190000"/>
              </a:lnSpc>
            </a:pPr>
            <a:r>
              <a:rPr sz="2000" b="0">
                <a:latin typeface="Consolas" panose="020B0609020204030204" charset="0"/>
                <a:ea typeface="宋体" panose="02010600030101010101" pitchFamily="2" charset="-122"/>
              </a:rPr>
              <a:t>打开浏览器查看效果，在表单中随便输出一些文字，点击提交按钮之后将会弹出提交成功对话框，如图所示。</a:t>
            </a:r>
          </a:p>
        </p:txBody>
      </p:sp>
      <p:pic>
        <p:nvPicPr>
          <p:cNvPr id="183" name="图片 183"/>
          <p:cNvPicPr>
            <a:picLocks noChangeAspect="1"/>
          </p:cNvPicPr>
          <p:nvPr/>
        </p:nvPicPr>
        <p:blipFill>
          <a:blip r:embed="rId3"/>
          <a:stretch>
            <a:fillRect/>
          </a:stretch>
        </p:blipFill>
        <p:spPr>
          <a:xfrm>
            <a:off x="2741295" y="1871980"/>
            <a:ext cx="6480810" cy="1654810"/>
          </a:xfrm>
          <a:prstGeom prst="rect">
            <a:avLst/>
          </a:prstGeom>
        </p:spPr>
      </p:pic>
      <p:sp>
        <p:nvSpPr>
          <p:cNvPr id="100" name="文本框 99"/>
          <p:cNvSpPr txBox="1"/>
          <p:nvPr/>
        </p:nvSpPr>
        <p:spPr>
          <a:xfrm>
            <a:off x="582295" y="3932555"/>
            <a:ext cx="11246485" cy="706755"/>
          </a:xfrm>
          <a:prstGeom prst="rect">
            <a:avLst/>
          </a:prstGeom>
          <a:noFill/>
          <a:ln w="9525">
            <a:noFill/>
          </a:ln>
        </p:spPr>
        <p:txBody>
          <a:bodyPr wrap="square">
            <a:spAutoFit/>
          </a:bodyPr>
          <a:lstStyle/>
          <a:p>
            <a:pPr marL="0" indent="0"/>
            <a:r>
              <a:rPr lang="zh-CN" sz="2000" b="0">
                <a:latin typeface="Consolas" panose="020B0609020204030204" charset="0"/>
                <a:ea typeface="宋体" panose="02010600030101010101" pitchFamily="2" charset="-122"/>
              </a:rPr>
              <a:t>在网站的根目录中多了一个文本文件</a:t>
            </a:r>
            <a:r>
              <a:rPr lang="en-US" sz="2000" b="0">
                <a:latin typeface="Consolas" panose="020B0609020204030204" charset="0"/>
                <a:ea typeface="宋体" panose="02010600030101010101" pitchFamily="2" charset="-122"/>
                <a:cs typeface="Times New Roman" panose="02020603050405020304" charset="0"/>
              </a:rPr>
              <a:t>result.txt</a:t>
            </a:r>
            <a:r>
              <a:rPr lang="zh-CN" sz="2000" b="0">
                <a:latin typeface="Consolas" panose="020B0609020204030204" charset="0"/>
                <a:ea typeface="宋体" panose="02010600030101010101" pitchFamily="2" charset="-122"/>
              </a:rPr>
              <a:t>，这就是存放表单数据结果的文件，打开这个文件可以看见我们提交的表单数据，如图所示。</a:t>
            </a:r>
            <a:endParaRPr lang="zh-CN" altLang="en-US" sz="2000" b="0">
              <a:latin typeface="Consolas" panose="020B0609020204030204" charset="0"/>
              <a:ea typeface="宋体" panose="02010600030101010101" pitchFamily="2" charset="-122"/>
            </a:endParaRPr>
          </a:p>
        </p:txBody>
      </p:sp>
      <p:pic>
        <p:nvPicPr>
          <p:cNvPr id="182" name="图片 182"/>
          <p:cNvPicPr>
            <a:picLocks noChangeAspect="1"/>
          </p:cNvPicPr>
          <p:nvPr/>
        </p:nvPicPr>
        <p:blipFill>
          <a:blip r:embed="rId4"/>
          <a:stretch>
            <a:fillRect/>
          </a:stretch>
        </p:blipFill>
        <p:spPr>
          <a:xfrm>
            <a:off x="4198620" y="4813935"/>
            <a:ext cx="3435350" cy="15405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9"/>
          <p:cNvSpPr txBox="1"/>
          <p:nvPr/>
        </p:nvSpPr>
        <p:spPr>
          <a:xfrm>
            <a:off x="1778000" y="3090545"/>
            <a:ext cx="8634730" cy="676910"/>
          </a:xfrm>
          <a:prstGeom prst="rect">
            <a:avLst/>
          </a:prstGeom>
          <a:noFill/>
        </p:spPr>
        <p:txBody>
          <a:bodyPr wrap="square" lIns="0" tIns="0" rIns="0" bIns="0" rtlCol="0">
            <a:spAutoFit/>
          </a:bodyPr>
          <a:lstStyle/>
          <a:p>
            <a:pPr marL="0" lvl="1" algn="ctr"/>
            <a:r>
              <a:rPr lang="en-US" sz="4400" b="1" dirty="0">
                <a:solidFill>
                  <a:schemeClr val="accent1"/>
                </a:solidFill>
                <a:latin typeface="微软雅黑" panose="020B0503020204020204" pitchFamily="34" charset="-122"/>
                <a:ea typeface="微软雅黑" panose="020B0503020204020204" pitchFamily="34" charset="-122"/>
                <a:sym typeface="+mn-ea"/>
              </a:rPr>
              <a:t>12.3 原生JavaScript实现Ajax</a:t>
            </a:r>
          </a:p>
        </p:txBody>
      </p:sp>
      <p:sp>
        <p:nvSpPr>
          <p:cNvPr id="44" name="五边形 43"/>
          <p:cNvSpPr/>
          <p:nvPr/>
        </p:nvSpPr>
        <p:spPr>
          <a:xfrm>
            <a:off x="0" y="2788200"/>
            <a:ext cx="1470864" cy="12816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
        <p:nvSpPr>
          <p:cNvPr id="48" name="任意多边形 47"/>
          <p:cNvSpPr/>
          <p:nvPr/>
        </p:nvSpPr>
        <p:spPr>
          <a:xfrm flipH="1">
            <a:off x="1470864" y="1625600"/>
            <a:ext cx="9250272" cy="3606800"/>
          </a:xfrm>
          <a:custGeom>
            <a:avLst/>
            <a:gdLst>
              <a:gd name="connsiteX0" fmla="*/ 6734601 w 8365511"/>
              <a:gd name="connsiteY0" fmla="*/ 0 h 3261820"/>
              <a:gd name="connsiteX1" fmla="*/ 6440954 w 8365511"/>
              <a:gd name="connsiteY1" fmla="*/ 0 h 3261820"/>
              <a:gd name="connsiteX2" fmla="*/ 1924557 w 8365511"/>
              <a:gd name="connsiteY2" fmla="*/ 0 h 3261820"/>
              <a:gd name="connsiteX3" fmla="*/ 1630910 w 8365511"/>
              <a:gd name="connsiteY3" fmla="*/ 0 h 3261820"/>
              <a:gd name="connsiteX4" fmla="*/ 0 w 8365511"/>
              <a:gd name="connsiteY4" fmla="*/ 1630910 h 3261820"/>
              <a:gd name="connsiteX5" fmla="*/ 1630910 w 8365511"/>
              <a:gd name="connsiteY5" fmla="*/ 3261820 h 3261820"/>
              <a:gd name="connsiteX6" fmla="*/ 1924557 w 8365511"/>
              <a:gd name="connsiteY6" fmla="*/ 3261820 h 3261820"/>
              <a:gd name="connsiteX7" fmla="*/ 6440954 w 8365511"/>
              <a:gd name="connsiteY7" fmla="*/ 3261820 h 3261820"/>
              <a:gd name="connsiteX8" fmla="*/ 6734601 w 8365511"/>
              <a:gd name="connsiteY8" fmla="*/ 3261820 h 3261820"/>
              <a:gd name="connsiteX9" fmla="*/ 8365511 w 8365511"/>
              <a:gd name="connsiteY9" fmla="*/ 1630910 h 3261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65511" h="3261820">
                <a:moveTo>
                  <a:pt x="6734601" y="0"/>
                </a:moveTo>
                <a:lnTo>
                  <a:pt x="6440954" y="0"/>
                </a:lnTo>
                <a:lnTo>
                  <a:pt x="1924557" y="0"/>
                </a:lnTo>
                <a:lnTo>
                  <a:pt x="1630910" y="0"/>
                </a:lnTo>
                <a:lnTo>
                  <a:pt x="0" y="1630910"/>
                </a:lnTo>
                <a:lnTo>
                  <a:pt x="1630910" y="3261820"/>
                </a:lnTo>
                <a:lnTo>
                  <a:pt x="1924557" y="3261820"/>
                </a:lnTo>
                <a:lnTo>
                  <a:pt x="6440954" y="3261820"/>
                </a:lnTo>
                <a:lnTo>
                  <a:pt x="6734601" y="3261820"/>
                </a:lnTo>
                <a:lnTo>
                  <a:pt x="8365511" y="1630910"/>
                </a:lnTo>
                <a:close/>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
        <p:nvSpPr>
          <p:cNvPr id="52" name="任意多边形 51"/>
          <p:cNvSpPr/>
          <p:nvPr/>
        </p:nvSpPr>
        <p:spPr>
          <a:xfrm flipH="1">
            <a:off x="1677131" y="1756372"/>
            <a:ext cx="8837738" cy="3345256"/>
          </a:xfrm>
          <a:custGeom>
            <a:avLst/>
            <a:gdLst>
              <a:gd name="connsiteX0" fmla="*/ 7135510 w 8801228"/>
              <a:gd name="connsiteY0" fmla="*/ 0 h 3331436"/>
              <a:gd name="connsiteX1" fmla="*/ 6878335 w 8801228"/>
              <a:gd name="connsiteY1" fmla="*/ 0 h 3331436"/>
              <a:gd name="connsiteX2" fmla="*/ 6835596 w 8801228"/>
              <a:gd name="connsiteY2" fmla="*/ 0 h 3331436"/>
              <a:gd name="connsiteX3" fmla="*/ 6578421 w 8801228"/>
              <a:gd name="connsiteY3" fmla="*/ 0 h 3331436"/>
              <a:gd name="connsiteX4" fmla="*/ 2222807 w 8801228"/>
              <a:gd name="connsiteY4" fmla="*/ 0 h 3331436"/>
              <a:gd name="connsiteX5" fmla="*/ 1965632 w 8801228"/>
              <a:gd name="connsiteY5" fmla="*/ 0 h 3331436"/>
              <a:gd name="connsiteX6" fmla="*/ 1922893 w 8801228"/>
              <a:gd name="connsiteY6" fmla="*/ 0 h 3331436"/>
              <a:gd name="connsiteX7" fmla="*/ 1665718 w 8801228"/>
              <a:gd name="connsiteY7" fmla="*/ 0 h 3331436"/>
              <a:gd name="connsiteX8" fmla="*/ 0 w 8801228"/>
              <a:gd name="connsiteY8" fmla="*/ 1665718 h 3331436"/>
              <a:gd name="connsiteX9" fmla="*/ 1665718 w 8801228"/>
              <a:gd name="connsiteY9" fmla="*/ 3331436 h 3331436"/>
              <a:gd name="connsiteX10" fmla="*/ 1922893 w 8801228"/>
              <a:gd name="connsiteY10" fmla="*/ 3331436 h 3331436"/>
              <a:gd name="connsiteX11" fmla="*/ 1965632 w 8801228"/>
              <a:gd name="connsiteY11" fmla="*/ 3331436 h 3331436"/>
              <a:gd name="connsiteX12" fmla="*/ 2222807 w 8801228"/>
              <a:gd name="connsiteY12" fmla="*/ 3331436 h 3331436"/>
              <a:gd name="connsiteX13" fmla="*/ 6578421 w 8801228"/>
              <a:gd name="connsiteY13" fmla="*/ 3331436 h 3331436"/>
              <a:gd name="connsiteX14" fmla="*/ 6835596 w 8801228"/>
              <a:gd name="connsiteY14" fmla="*/ 3331436 h 3331436"/>
              <a:gd name="connsiteX15" fmla="*/ 6878335 w 8801228"/>
              <a:gd name="connsiteY15" fmla="*/ 3331436 h 3331436"/>
              <a:gd name="connsiteX16" fmla="*/ 7135510 w 8801228"/>
              <a:gd name="connsiteY16" fmla="*/ 3331436 h 3331436"/>
              <a:gd name="connsiteX17" fmla="*/ 8801228 w 8801228"/>
              <a:gd name="connsiteY17" fmla="*/ 1665718 h 333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801228" h="3331436">
                <a:moveTo>
                  <a:pt x="7135510" y="0"/>
                </a:moveTo>
                <a:lnTo>
                  <a:pt x="6878335" y="0"/>
                </a:lnTo>
                <a:lnTo>
                  <a:pt x="6835596" y="0"/>
                </a:lnTo>
                <a:lnTo>
                  <a:pt x="6578421" y="0"/>
                </a:lnTo>
                <a:lnTo>
                  <a:pt x="2222807" y="0"/>
                </a:lnTo>
                <a:lnTo>
                  <a:pt x="1965632" y="0"/>
                </a:lnTo>
                <a:lnTo>
                  <a:pt x="1922893" y="0"/>
                </a:lnTo>
                <a:lnTo>
                  <a:pt x="1665718" y="0"/>
                </a:lnTo>
                <a:lnTo>
                  <a:pt x="0" y="1665718"/>
                </a:lnTo>
                <a:lnTo>
                  <a:pt x="1665718" y="3331436"/>
                </a:lnTo>
                <a:lnTo>
                  <a:pt x="1922893" y="3331436"/>
                </a:lnTo>
                <a:lnTo>
                  <a:pt x="1965632" y="3331436"/>
                </a:lnTo>
                <a:lnTo>
                  <a:pt x="2222807" y="3331436"/>
                </a:lnTo>
                <a:lnTo>
                  <a:pt x="6578421" y="3331436"/>
                </a:lnTo>
                <a:lnTo>
                  <a:pt x="6835596" y="3331436"/>
                </a:lnTo>
                <a:lnTo>
                  <a:pt x="6878335" y="3331436"/>
                </a:lnTo>
                <a:lnTo>
                  <a:pt x="7135510" y="3331436"/>
                </a:lnTo>
                <a:lnTo>
                  <a:pt x="8801228" y="1665718"/>
                </a:lnTo>
                <a:close/>
              </a:path>
            </a:pathLst>
          </a:custGeom>
          <a:noFill/>
          <a:ln w="762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53" name="五边形 52"/>
          <p:cNvSpPr/>
          <p:nvPr/>
        </p:nvSpPr>
        <p:spPr>
          <a:xfrm flipH="1">
            <a:off x="10721136" y="2788200"/>
            <a:ext cx="1470864" cy="12816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arn(outVertical)">
                                      <p:cBhvr>
                                        <p:cTn id="7" dur="500"/>
                                        <p:tgtEl>
                                          <p:spTgt spid="5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barn(inVertical)">
                                      <p:cBhvr>
                                        <p:cTn id="11" dur="500"/>
                                        <p:tgtEl>
                                          <p:spTgt spid="48"/>
                                        </p:tgtEl>
                                      </p:cBhvr>
                                    </p:animEffect>
                                  </p:childTnLst>
                                </p:cTn>
                              </p:par>
                            </p:childTnLst>
                          </p:cTn>
                        </p:par>
                        <p:par>
                          <p:cTn id="12" fill="hold">
                            <p:stCondLst>
                              <p:cond delay="1000"/>
                            </p:stCondLst>
                            <p:childTnLst>
                              <p:par>
                                <p:cTn id="13" presetID="2" presetClass="entr" presetSubtype="8"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500" fill="hold"/>
                                        <p:tgtEl>
                                          <p:spTgt spid="44"/>
                                        </p:tgtEl>
                                        <p:attrNameLst>
                                          <p:attrName>ppt_x</p:attrName>
                                        </p:attrNameLst>
                                      </p:cBhvr>
                                      <p:tavLst>
                                        <p:tav tm="0">
                                          <p:val>
                                            <p:strVal val="0-#ppt_w/2"/>
                                          </p:val>
                                        </p:tav>
                                        <p:tav tm="100000">
                                          <p:val>
                                            <p:strVal val="#ppt_x"/>
                                          </p:val>
                                        </p:tav>
                                      </p:tavLst>
                                    </p:anim>
                                    <p:anim calcmode="lin" valueType="num">
                                      <p:cBhvr additive="base">
                                        <p:cTn id="16" dur="500" fill="hold"/>
                                        <p:tgtEl>
                                          <p:spTgt spid="4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left)">
                                      <p:cBhvr>
                                        <p:cTn id="24" dur="3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4" grpId="0" bldLvl="0" animBg="1"/>
      <p:bldP spid="48" grpId="0" bldLvl="0" animBg="1"/>
      <p:bldP spid="52" grpId="0" bldLvl="0" animBg="1"/>
      <p:bldP spid="53"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五边形 37"/>
          <p:cNvSpPr/>
          <p:nvPr/>
        </p:nvSpPr>
        <p:spPr>
          <a:xfrm flipH="1">
            <a:off x="3463840" y="3847736"/>
            <a:ext cx="5341620" cy="537210"/>
          </a:xfrm>
          <a:prstGeom prst="homePlat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1200"/>
          </a:p>
        </p:txBody>
      </p:sp>
      <p:sp>
        <p:nvSpPr>
          <p:cNvPr id="7" name="五边形 37"/>
          <p:cNvSpPr/>
          <p:nvPr/>
        </p:nvSpPr>
        <p:spPr>
          <a:xfrm flipH="1">
            <a:off x="3463840" y="3053715"/>
            <a:ext cx="5341620" cy="537210"/>
          </a:xfrm>
          <a:prstGeom prst="homePlat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1200"/>
          </a:p>
        </p:txBody>
      </p:sp>
      <p:sp>
        <p:nvSpPr>
          <p:cNvPr id="10" name="五边形 37"/>
          <p:cNvSpPr/>
          <p:nvPr/>
        </p:nvSpPr>
        <p:spPr>
          <a:xfrm flipH="1">
            <a:off x="3463840" y="2319655"/>
            <a:ext cx="5341620" cy="537210"/>
          </a:xfrm>
          <a:prstGeom prst="homePlat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1200"/>
          </a:p>
        </p:txBody>
      </p:sp>
      <p:sp>
        <p:nvSpPr>
          <p:cNvPr id="11" name="五边形 37"/>
          <p:cNvSpPr/>
          <p:nvPr/>
        </p:nvSpPr>
        <p:spPr>
          <a:xfrm flipH="1">
            <a:off x="3463840" y="1581150"/>
            <a:ext cx="5341620" cy="537210"/>
          </a:xfrm>
          <a:prstGeom prst="homePlat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1200"/>
          </a:p>
        </p:txBody>
      </p:sp>
      <p:grpSp>
        <p:nvGrpSpPr>
          <p:cNvPr id="8" name="组合 7"/>
          <p:cNvGrpSpPr/>
          <p:nvPr/>
        </p:nvGrpSpPr>
        <p:grpSpPr>
          <a:xfrm>
            <a:off x="0" y="2787650"/>
            <a:ext cx="3375660" cy="1264285"/>
            <a:chOff x="0" y="2090868"/>
            <a:chExt cx="4067944" cy="961765"/>
          </a:xfrm>
        </p:grpSpPr>
        <p:sp>
          <p:nvSpPr>
            <p:cNvPr id="2" name="五边形 1"/>
            <p:cNvSpPr/>
            <p:nvPr/>
          </p:nvSpPr>
          <p:spPr>
            <a:xfrm>
              <a:off x="0" y="2090868"/>
              <a:ext cx="4067944" cy="961765"/>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
          <p:nvSpPr>
            <p:cNvPr id="21" name="TextBox 20"/>
            <p:cNvSpPr txBox="1"/>
            <p:nvPr/>
          </p:nvSpPr>
          <p:spPr>
            <a:xfrm>
              <a:off x="556893" y="2413307"/>
              <a:ext cx="1983832" cy="280656"/>
            </a:xfrm>
            <a:prstGeom prst="rect">
              <a:avLst/>
            </a:prstGeom>
            <a:noFill/>
          </p:spPr>
          <p:txBody>
            <a:bodyPr wrap="square" lIns="0" tIns="0" rIns="0" bIns="0" rtlCol="0">
              <a:spAutoFit/>
            </a:bodyPr>
            <a:lstStyle/>
            <a:p>
              <a:r>
                <a:rPr lang="en-US" altLang="zh-CN" sz="2400" dirty="0">
                  <a:solidFill>
                    <a:schemeClr val="bg1">
                      <a:lumMod val="95000"/>
                    </a:schemeClr>
                  </a:solidFill>
                  <a:latin typeface="Agency FB" panose="020B0503020202020204" pitchFamily="34" charset="0"/>
                  <a:ea typeface="微软雅黑" panose="020B0503020204020204" pitchFamily="34" charset="-122"/>
                </a:rPr>
                <a:t>CONTENTS</a:t>
              </a:r>
            </a:p>
          </p:txBody>
        </p:sp>
        <p:sp>
          <p:nvSpPr>
            <p:cNvPr id="20" name="TextBox 19"/>
            <p:cNvSpPr txBox="1"/>
            <p:nvPr/>
          </p:nvSpPr>
          <p:spPr>
            <a:xfrm>
              <a:off x="2827057" y="2221239"/>
              <a:ext cx="650659" cy="381614"/>
            </a:xfrm>
            <a:prstGeom prst="rect">
              <a:avLst/>
            </a:prstGeom>
            <a:noFill/>
          </p:spPr>
          <p:txBody>
            <a:bodyPr wrap="square" rtlCol="0">
              <a:spAutoFit/>
            </a:bodyPr>
            <a:lstStyle/>
            <a:p>
              <a:pPr algn="ctr"/>
              <a:r>
                <a:rPr lang="zh-CN" altLang="en-US" sz="2665" dirty="0">
                  <a:solidFill>
                    <a:schemeClr val="bg1">
                      <a:lumMod val="95000"/>
                    </a:schemeClr>
                  </a:solidFill>
                  <a:latin typeface="微软雅黑" panose="020B0503020204020204" pitchFamily="34" charset="-122"/>
                  <a:ea typeface="微软雅黑" panose="020B0503020204020204" pitchFamily="34" charset="-122"/>
                </a:rPr>
                <a:t>目录</a:t>
              </a:r>
            </a:p>
          </p:txBody>
        </p:sp>
      </p:grpSp>
      <p:sp>
        <p:nvSpPr>
          <p:cNvPr id="31" name="文本框 9"/>
          <p:cNvSpPr txBox="1"/>
          <p:nvPr/>
        </p:nvSpPr>
        <p:spPr>
          <a:xfrm>
            <a:off x="3738795" y="1711325"/>
            <a:ext cx="2954655" cy="276860"/>
          </a:xfrm>
          <a:prstGeom prst="rect">
            <a:avLst/>
          </a:prstGeom>
          <a:noFill/>
        </p:spPr>
        <p:txBody>
          <a:bodyPr wrap="square" lIns="0" tIns="0" rIns="0" bIns="0" rtlCol="0">
            <a:spAutoFit/>
          </a:bodyPr>
          <a:lstStyle/>
          <a:p>
            <a:pPr marL="0" lvl="1"/>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12</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.1 简介</a:t>
            </a:r>
          </a:p>
        </p:txBody>
      </p:sp>
      <p:sp>
        <p:nvSpPr>
          <p:cNvPr id="9" name="矩形 8"/>
          <p:cNvSpPr/>
          <p:nvPr/>
        </p:nvSpPr>
        <p:spPr>
          <a:xfrm>
            <a:off x="0" y="0"/>
            <a:ext cx="260985" cy="67621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pic>
        <p:nvPicPr>
          <p:cNvPr id="5" name="图片 4" descr="图片1"/>
          <p:cNvPicPr>
            <a:picLocks noChangeAspect="1"/>
          </p:cNvPicPr>
          <p:nvPr/>
        </p:nvPicPr>
        <p:blipFill>
          <a:blip r:embed="rId3"/>
          <a:stretch>
            <a:fillRect/>
          </a:stretch>
        </p:blipFill>
        <p:spPr>
          <a:xfrm>
            <a:off x="365760" y="128905"/>
            <a:ext cx="2326640" cy="602615"/>
          </a:xfrm>
          <a:prstGeom prst="rect">
            <a:avLst/>
          </a:prstGeom>
        </p:spPr>
      </p:pic>
      <p:sp>
        <p:nvSpPr>
          <p:cNvPr id="58" name="文本框 9"/>
          <p:cNvSpPr txBox="1"/>
          <p:nvPr/>
        </p:nvSpPr>
        <p:spPr>
          <a:xfrm>
            <a:off x="3738795" y="2414905"/>
            <a:ext cx="3846195" cy="276860"/>
          </a:xfrm>
          <a:prstGeom prst="rect">
            <a:avLst/>
          </a:prstGeom>
          <a:noFill/>
        </p:spPr>
        <p:txBody>
          <a:bodyPr wrap="square" lIns="0" tIns="0" rIns="0" bIns="0" rtlCol="0">
            <a:spAutoFit/>
          </a:bodyPr>
          <a:lstStyle/>
          <a:p>
            <a:pPr marL="0" lvl="1"/>
            <a:r>
              <a:rPr lang="en-US"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12.2 </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jQuery实现Ajax</a:t>
            </a:r>
          </a:p>
        </p:txBody>
      </p:sp>
      <p:sp>
        <p:nvSpPr>
          <p:cNvPr id="60" name="文本框 9"/>
          <p:cNvSpPr txBox="1"/>
          <p:nvPr/>
        </p:nvSpPr>
        <p:spPr>
          <a:xfrm>
            <a:off x="3738795" y="3179445"/>
            <a:ext cx="3874135" cy="276860"/>
          </a:xfrm>
          <a:prstGeom prst="rect">
            <a:avLst/>
          </a:prstGeom>
          <a:noFill/>
        </p:spPr>
        <p:txBody>
          <a:bodyPr wrap="square" lIns="0" tIns="0" rIns="0" bIns="0" rtlCol="0">
            <a:spAutoFit/>
          </a:bodyPr>
          <a:lstStyle/>
          <a:p>
            <a:pPr marL="0" lvl="1"/>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12.3 原生JavaScript实现Ajax</a:t>
            </a:r>
          </a:p>
        </p:txBody>
      </p:sp>
      <p:sp>
        <p:nvSpPr>
          <p:cNvPr id="62" name="文本框 9"/>
          <p:cNvSpPr txBox="1"/>
          <p:nvPr/>
        </p:nvSpPr>
        <p:spPr>
          <a:xfrm>
            <a:off x="3705140" y="3913505"/>
            <a:ext cx="3846830" cy="276860"/>
          </a:xfrm>
          <a:prstGeom prst="rect">
            <a:avLst/>
          </a:prstGeom>
          <a:noFill/>
        </p:spPr>
        <p:txBody>
          <a:bodyPr wrap="square" lIns="0" tIns="0" rIns="0" bIns="0" rtlCol="0">
            <a:spAutoFit/>
          </a:bodyPr>
          <a:lstStyle/>
          <a:p>
            <a:pPr marL="0" lvl="1"/>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12.4 JSONP跨域</a:t>
            </a:r>
          </a:p>
        </p:txBody>
      </p:sp>
      <p:sp>
        <p:nvSpPr>
          <p:cNvPr id="3" name="五边形 37"/>
          <p:cNvSpPr/>
          <p:nvPr/>
        </p:nvSpPr>
        <p:spPr>
          <a:xfrm flipH="1">
            <a:off x="3463840" y="4566285"/>
            <a:ext cx="5341620" cy="537210"/>
          </a:xfrm>
          <a:prstGeom prst="homePlat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1200"/>
          </a:p>
        </p:txBody>
      </p:sp>
      <p:sp>
        <p:nvSpPr>
          <p:cNvPr id="4" name="文本框 9"/>
          <p:cNvSpPr txBox="1"/>
          <p:nvPr/>
        </p:nvSpPr>
        <p:spPr>
          <a:xfrm>
            <a:off x="3738160" y="4692015"/>
            <a:ext cx="4405630" cy="276860"/>
          </a:xfrm>
          <a:prstGeom prst="rect">
            <a:avLst/>
          </a:prstGeom>
          <a:noFill/>
        </p:spPr>
        <p:txBody>
          <a:bodyPr wrap="square" lIns="0" tIns="0" rIns="0" bIns="0" rtlCol="0">
            <a:spAutoFit/>
          </a:bodyPr>
          <a:lstStyle/>
          <a:p>
            <a:pPr marL="0" lvl="1"/>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12.5 实战案例：瀑布流</a:t>
            </a:r>
          </a:p>
        </p:txBody>
      </p:sp>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300"/>
                                        <p:tgtEl>
                                          <p:spTgt spid="3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wipe(left)">
                                      <p:cBhvr>
                                        <p:cTn id="15" dur="300"/>
                                        <p:tgtEl>
                                          <p:spTgt spid="5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wipe(left)">
                                      <p:cBhvr>
                                        <p:cTn id="19" dur="300"/>
                                        <p:tgtEl>
                                          <p:spTgt spid="60"/>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wipe(left)">
                                      <p:cBhvr>
                                        <p:cTn id="23" dur="300"/>
                                        <p:tgtEl>
                                          <p:spTgt spid="62"/>
                                        </p:tgtEl>
                                      </p:cBhvr>
                                    </p:animEffect>
                                  </p:childTnLst>
                                </p:cTn>
                              </p:par>
                              <p:par>
                                <p:cTn id="24" presetID="2" presetClass="entr" presetSubtype="2"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1+#ppt_w/2"/>
                                          </p:val>
                                        </p:tav>
                                        <p:tav tm="100000">
                                          <p:val>
                                            <p:strVal val="#ppt_x"/>
                                          </p:val>
                                        </p:tav>
                                      </p:tavLst>
                                    </p:anim>
                                    <p:anim calcmode="lin" valueType="num">
                                      <p:cBhvr additive="base">
                                        <p:cTn id="27" dur="500" fill="hold"/>
                                        <p:tgtEl>
                                          <p:spTgt spid="6"/>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1+#ppt_w/2"/>
                                          </p:val>
                                        </p:tav>
                                        <p:tav tm="100000">
                                          <p:val>
                                            <p:strVal val="#ppt_x"/>
                                          </p:val>
                                        </p:tav>
                                      </p:tavLst>
                                    </p:anim>
                                    <p:anim calcmode="lin" valueType="num">
                                      <p:cBhvr additive="base">
                                        <p:cTn id="31" dur="500" fill="hold"/>
                                        <p:tgtEl>
                                          <p:spTgt spid="7"/>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1+#ppt_w/2"/>
                                          </p:val>
                                        </p:tav>
                                        <p:tav tm="100000">
                                          <p:val>
                                            <p:strVal val="#ppt_x"/>
                                          </p:val>
                                        </p:tav>
                                      </p:tavLst>
                                    </p:anim>
                                    <p:anim calcmode="lin" valueType="num">
                                      <p:cBhvr additive="base">
                                        <p:cTn id="35" dur="500" fill="hold"/>
                                        <p:tgtEl>
                                          <p:spTgt spid="10"/>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500" fill="hold"/>
                                        <p:tgtEl>
                                          <p:spTgt spid="11"/>
                                        </p:tgtEl>
                                        <p:attrNameLst>
                                          <p:attrName>ppt_x</p:attrName>
                                        </p:attrNameLst>
                                      </p:cBhvr>
                                      <p:tavLst>
                                        <p:tav tm="0">
                                          <p:val>
                                            <p:strVal val="1+#ppt_w/2"/>
                                          </p:val>
                                        </p:tav>
                                        <p:tav tm="100000">
                                          <p:val>
                                            <p:strVal val="#ppt_x"/>
                                          </p:val>
                                        </p:tav>
                                      </p:tavLst>
                                    </p:anim>
                                    <p:anim calcmode="lin" valueType="num">
                                      <p:cBhvr additive="base">
                                        <p:cTn id="39" dur="500" fill="hold"/>
                                        <p:tgtEl>
                                          <p:spTgt spid="11"/>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0"/>
                                  </p:stCondLst>
                                  <p:childTnLst>
                                    <p:set>
                                      <p:cBhvr>
                                        <p:cTn id="41" dur="1" fill="hold">
                                          <p:stCondLst>
                                            <p:cond delay="0"/>
                                          </p:stCondLst>
                                        </p:cTn>
                                        <p:tgtEl>
                                          <p:spTgt spid="3"/>
                                        </p:tgtEl>
                                        <p:attrNameLst>
                                          <p:attrName>style.visibility</p:attrName>
                                        </p:attrNameLst>
                                      </p:cBhvr>
                                      <p:to>
                                        <p:strVal val="visible"/>
                                      </p:to>
                                    </p:set>
                                    <p:anim calcmode="lin" valueType="num">
                                      <p:cBhvr additive="base">
                                        <p:cTn id="42" dur="500" fill="hold"/>
                                        <p:tgtEl>
                                          <p:spTgt spid="3"/>
                                        </p:tgtEl>
                                        <p:attrNameLst>
                                          <p:attrName>ppt_x</p:attrName>
                                        </p:attrNameLst>
                                      </p:cBhvr>
                                      <p:tavLst>
                                        <p:tav tm="0">
                                          <p:val>
                                            <p:strVal val="1+#ppt_w/2"/>
                                          </p:val>
                                        </p:tav>
                                        <p:tav tm="100000">
                                          <p:val>
                                            <p:strVal val="#ppt_x"/>
                                          </p:val>
                                        </p:tav>
                                      </p:tavLst>
                                    </p:anim>
                                    <p:anim calcmode="lin" valueType="num">
                                      <p:cBhvr additive="base">
                                        <p:cTn id="43" dur="500" fill="hold"/>
                                        <p:tgtEl>
                                          <p:spTgt spid="3"/>
                                        </p:tgtEl>
                                        <p:attrNameLst>
                                          <p:attrName>ppt_y</p:attrName>
                                        </p:attrNameLst>
                                      </p:cBhvr>
                                      <p:tavLst>
                                        <p:tav tm="0">
                                          <p:val>
                                            <p:strVal val="#ppt_y"/>
                                          </p:val>
                                        </p:tav>
                                        <p:tav tm="100000">
                                          <p:val>
                                            <p:strVal val="#ppt_y"/>
                                          </p:val>
                                        </p:tav>
                                      </p:tavLst>
                                    </p:anim>
                                  </p:childTnLst>
                                </p:cTn>
                              </p:par>
                            </p:childTnLst>
                          </p:cTn>
                        </p:par>
                        <p:par>
                          <p:cTn id="44" fill="hold">
                            <p:stCondLst>
                              <p:cond delay="2500"/>
                            </p:stCondLst>
                            <p:childTnLst>
                              <p:par>
                                <p:cTn id="45" presetID="22" presetClass="entr" presetSubtype="8" fill="hold" grpId="0" nodeType="after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ipe(left)">
                                      <p:cBhvr>
                                        <p:cTn id="47"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10" grpId="0" bldLvl="0" animBg="1"/>
      <p:bldP spid="11" grpId="0" bldLvl="0" animBg="1"/>
      <p:bldP spid="31" grpId="0"/>
      <p:bldP spid="58" grpId="0"/>
      <p:bldP spid="60" grpId="0"/>
      <p:bldP spid="62" grpId="0"/>
      <p:bldP spid="3" grpId="0" bldLvl="0" animBg="1"/>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0852785" cy="504190"/>
          </a:xfrm>
        </p:spPr>
        <p:txBody>
          <a:bodyPr/>
          <a:lstStyle/>
          <a:p>
            <a:r>
              <a:rPr lang="en-US" cap="none">
                <a:solidFill>
                  <a:schemeClr val="tx1"/>
                </a:solidFill>
                <a:uFillTx/>
              </a:rPr>
              <a:t>12.3 原生JavaScript实现Ajax - GET请求</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4" name="文本框 3"/>
          <p:cNvSpPr txBox="1"/>
          <p:nvPr/>
        </p:nvSpPr>
        <p:spPr>
          <a:xfrm>
            <a:off x="582295" y="910590"/>
            <a:ext cx="11543665" cy="553085"/>
          </a:xfrm>
          <a:prstGeom prst="rect">
            <a:avLst/>
          </a:prstGeom>
          <a:noFill/>
          <a:ln w="9525">
            <a:noFill/>
          </a:ln>
        </p:spPr>
        <p:txBody>
          <a:bodyPr wrap="square">
            <a:spAutoFit/>
          </a:bodyPr>
          <a:lstStyle/>
          <a:p>
            <a:pPr marL="0" indent="0">
              <a:lnSpc>
                <a:spcPct val="150000"/>
              </a:lnSpc>
            </a:pPr>
            <a:r>
              <a:rPr sz="2000" b="0">
                <a:latin typeface="Consolas" panose="020B0609020204030204" charset="0"/>
                <a:ea typeface="宋体" panose="02010600030101010101" pitchFamily="2" charset="-122"/>
              </a:rPr>
              <a:t>书写下面代码：</a:t>
            </a:r>
          </a:p>
        </p:txBody>
      </p:sp>
      <p:pic>
        <p:nvPicPr>
          <p:cNvPr id="3" name="图片 2"/>
          <p:cNvPicPr>
            <a:picLocks noChangeAspect="1"/>
          </p:cNvPicPr>
          <p:nvPr/>
        </p:nvPicPr>
        <p:blipFill>
          <a:blip r:embed="rId3"/>
          <a:stretch>
            <a:fillRect/>
          </a:stretch>
        </p:blipFill>
        <p:spPr>
          <a:xfrm>
            <a:off x="2364105" y="1359535"/>
            <a:ext cx="7463790" cy="5435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0852785" cy="504190"/>
          </a:xfrm>
        </p:spPr>
        <p:txBody>
          <a:bodyPr/>
          <a:lstStyle/>
          <a:p>
            <a:r>
              <a:rPr lang="en-US" cap="none">
                <a:solidFill>
                  <a:schemeClr val="tx1"/>
                </a:solidFill>
                <a:uFillTx/>
              </a:rPr>
              <a:t>12.3 原生JavaScript实现Ajax - GET请求</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4" name="文本框 3"/>
          <p:cNvSpPr txBox="1"/>
          <p:nvPr/>
        </p:nvSpPr>
        <p:spPr>
          <a:xfrm>
            <a:off x="582295" y="910590"/>
            <a:ext cx="11543665" cy="1014730"/>
          </a:xfrm>
          <a:prstGeom prst="rect">
            <a:avLst/>
          </a:prstGeom>
          <a:noFill/>
          <a:ln w="9525">
            <a:noFill/>
          </a:ln>
        </p:spPr>
        <p:txBody>
          <a:bodyPr wrap="square">
            <a:spAutoFit/>
          </a:bodyPr>
          <a:lstStyle/>
          <a:p>
            <a:pPr marL="0" indent="0">
              <a:lnSpc>
                <a:spcPct val="150000"/>
              </a:lnSpc>
            </a:pPr>
            <a:r>
              <a:rPr sz="2000" b="0">
                <a:latin typeface="Consolas" panose="020B0609020204030204" charset="0"/>
                <a:ea typeface="宋体" panose="02010600030101010101" pitchFamily="2" charset="-122"/>
              </a:rPr>
              <a:t>打开浏览器输入网址http://127.0.0.1/02.html，即可看见同13.2.1小节相同的页面效果，如图所示。</a:t>
            </a:r>
          </a:p>
        </p:txBody>
      </p:sp>
      <p:pic>
        <p:nvPicPr>
          <p:cNvPr id="5" name="图片 4"/>
          <p:cNvPicPr>
            <a:picLocks noChangeAspect="1"/>
          </p:cNvPicPr>
          <p:nvPr/>
        </p:nvPicPr>
        <p:blipFill>
          <a:blip r:embed="rId3"/>
          <a:stretch>
            <a:fillRect/>
          </a:stretch>
        </p:blipFill>
        <p:spPr>
          <a:xfrm>
            <a:off x="1795780" y="1925320"/>
            <a:ext cx="8359775" cy="2442210"/>
          </a:xfrm>
          <a:prstGeom prst="rect">
            <a:avLst/>
          </a:prstGeom>
        </p:spPr>
      </p:pic>
      <p:sp>
        <p:nvSpPr>
          <p:cNvPr id="100" name="文本框 99"/>
          <p:cNvSpPr txBox="1"/>
          <p:nvPr/>
        </p:nvSpPr>
        <p:spPr>
          <a:xfrm>
            <a:off x="582295" y="4869815"/>
            <a:ext cx="11324590" cy="953135"/>
          </a:xfrm>
          <a:prstGeom prst="rect">
            <a:avLst/>
          </a:prstGeom>
          <a:noFill/>
          <a:ln w="9525">
            <a:noFill/>
          </a:ln>
        </p:spPr>
        <p:txBody>
          <a:bodyPr wrap="square">
            <a:spAutoFit/>
          </a:bodyPr>
          <a:lstStyle/>
          <a:p>
            <a:pPr marL="0" indent="0">
              <a:lnSpc>
                <a:spcPct val="140000"/>
              </a:lnSpc>
            </a:pPr>
            <a:r>
              <a:rPr lang="zh-CN" sz="2000" b="0">
                <a:latin typeface="Consolas" panose="020B0609020204030204" charset="0"/>
                <a:ea typeface="宋体" panose="02010600030101010101" pitchFamily="2" charset="-122"/>
              </a:rPr>
              <a:t>原生</a:t>
            </a:r>
            <a:r>
              <a:rPr lang="en-US" sz="2000" b="0">
                <a:latin typeface="Consolas" panose="020B0609020204030204" charset="0"/>
                <a:ea typeface="宋体" panose="02010600030101010101" pitchFamily="2" charset="-122"/>
                <a:cs typeface="Times New Roman" panose="02020603050405020304" charset="0"/>
              </a:rPr>
              <a:t>Ajax</a:t>
            </a:r>
            <a:r>
              <a:rPr lang="zh-CN" sz="2000" b="0">
                <a:latin typeface="Consolas" panose="020B0609020204030204" charset="0"/>
                <a:ea typeface="宋体" panose="02010600030101010101" pitchFamily="2" charset="-122"/>
              </a:rPr>
              <a:t>要依赖一个内置构造函数</a:t>
            </a:r>
            <a:r>
              <a:rPr lang="en-US" sz="2000" b="0">
                <a:latin typeface="Consolas" panose="020B0609020204030204" charset="0"/>
                <a:ea typeface="宋体" panose="02010600030101010101" pitchFamily="2" charset="-122"/>
              </a:rPr>
              <a:t>XMLHttpRequest()</a:t>
            </a:r>
            <a:r>
              <a:rPr lang="zh-CN" sz="2000" b="0">
                <a:latin typeface="Consolas" panose="020B0609020204030204" charset="0"/>
                <a:ea typeface="宋体" panose="02010600030101010101" pitchFamily="2" charset="-122"/>
              </a:rPr>
              <a:t>，字面理解“</a:t>
            </a:r>
            <a:r>
              <a:rPr lang="en-US" sz="2000" b="0">
                <a:latin typeface="Consolas" panose="020B0609020204030204" charset="0"/>
                <a:ea typeface="宋体" panose="02010600030101010101" pitchFamily="2" charset="-122"/>
              </a:rPr>
              <a:t>XML HTTP </a:t>
            </a:r>
            <a:r>
              <a:rPr lang="zh-CN" sz="2000" b="0">
                <a:latin typeface="Consolas" panose="020B0609020204030204" charset="0"/>
                <a:ea typeface="宋体" panose="02010600030101010101" pitchFamily="2" charset="-122"/>
              </a:rPr>
              <a:t>请求者”。这个对象的有异步发出</a:t>
            </a:r>
            <a:r>
              <a:rPr lang="en-US" sz="2000" b="0">
                <a:latin typeface="Consolas" panose="020B0609020204030204" charset="0"/>
                <a:ea typeface="宋体" panose="02010600030101010101" pitchFamily="2" charset="-122"/>
              </a:rPr>
              <a:t>HTTP</a:t>
            </a:r>
            <a:r>
              <a:rPr lang="zh-CN" sz="2000" b="0">
                <a:latin typeface="Consolas" panose="020B0609020204030204" charset="0"/>
                <a:ea typeface="宋体" panose="02010600030101010101" pitchFamily="2" charset="-122"/>
              </a:rPr>
              <a:t>请求的能力。</a:t>
            </a:r>
            <a:endParaRPr lang="zh-CN" altLang="en-US" sz="2000" b="0">
              <a:latin typeface="Consolas" panose="020B0609020204030204" charset="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0852785" cy="504190"/>
          </a:xfrm>
        </p:spPr>
        <p:txBody>
          <a:bodyPr/>
          <a:lstStyle/>
          <a:p>
            <a:r>
              <a:rPr lang="en-US" cap="none">
                <a:solidFill>
                  <a:schemeClr val="tx1"/>
                </a:solidFill>
                <a:uFillTx/>
              </a:rPr>
              <a:t>12.3 原生JavaScript实现Ajax - GET请求</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4" name="文本框 3"/>
          <p:cNvSpPr txBox="1"/>
          <p:nvPr/>
        </p:nvSpPr>
        <p:spPr>
          <a:xfrm>
            <a:off x="582295" y="910590"/>
            <a:ext cx="11543665" cy="1014730"/>
          </a:xfrm>
          <a:prstGeom prst="rect">
            <a:avLst/>
          </a:prstGeom>
          <a:noFill/>
          <a:ln w="9525">
            <a:noFill/>
          </a:ln>
        </p:spPr>
        <p:txBody>
          <a:bodyPr wrap="square">
            <a:spAutoFit/>
          </a:bodyPr>
          <a:lstStyle/>
          <a:p>
            <a:pPr marL="0" indent="0">
              <a:lnSpc>
                <a:spcPct val="150000"/>
              </a:lnSpc>
            </a:pPr>
            <a:r>
              <a:rPr sz="2000" b="0">
                <a:latin typeface="Consolas" panose="020B0609020204030204" charset="0"/>
                <a:ea typeface="宋体" panose="02010600030101010101" pitchFamily="2" charset="-122"/>
              </a:rPr>
              <a:t>在这个函数内部可以使用xhr.readyState得到此时的就绪状态，它共有0、1、2、3、4共五种取值，意义如表示。</a:t>
            </a:r>
          </a:p>
        </p:txBody>
      </p:sp>
      <p:pic>
        <p:nvPicPr>
          <p:cNvPr id="3" name="图片 2"/>
          <p:cNvPicPr>
            <a:picLocks noChangeAspect="1"/>
          </p:cNvPicPr>
          <p:nvPr/>
        </p:nvPicPr>
        <p:blipFill>
          <a:blip r:embed="rId3"/>
          <a:stretch>
            <a:fillRect/>
          </a:stretch>
        </p:blipFill>
        <p:spPr>
          <a:xfrm>
            <a:off x="2564130" y="1925320"/>
            <a:ext cx="6930390" cy="47421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0852785" cy="504190"/>
          </a:xfrm>
        </p:spPr>
        <p:txBody>
          <a:bodyPr/>
          <a:lstStyle/>
          <a:p>
            <a:r>
              <a:rPr lang="en-US" cap="none">
                <a:solidFill>
                  <a:schemeClr val="tx1"/>
                </a:solidFill>
                <a:uFillTx/>
              </a:rPr>
              <a:t>12.3 原生JavaScript实现Ajax - GET请求</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4" name="文本框 3"/>
          <p:cNvSpPr txBox="1"/>
          <p:nvPr/>
        </p:nvSpPr>
        <p:spPr>
          <a:xfrm>
            <a:off x="638175" y="824865"/>
            <a:ext cx="11543665" cy="1476375"/>
          </a:xfrm>
          <a:prstGeom prst="rect">
            <a:avLst/>
          </a:prstGeom>
          <a:noFill/>
          <a:ln w="9525">
            <a:noFill/>
          </a:ln>
        </p:spPr>
        <p:txBody>
          <a:bodyPr wrap="square">
            <a:spAutoFit/>
          </a:bodyPr>
          <a:lstStyle/>
          <a:p>
            <a:pPr marL="0" indent="0">
              <a:lnSpc>
                <a:spcPct val="150000"/>
              </a:lnSpc>
            </a:pPr>
            <a:r>
              <a:rPr sz="2000" b="0">
                <a:latin typeface="Consolas" panose="020B0609020204030204" charset="0"/>
                <a:ea typeface="宋体" panose="02010600030101010101" pitchFamily="2" charset="-122"/>
              </a:rPr>
              <a:t>为了防止意外发生，onreadystatechange必须写在open()和send()前。</a:t>
            </a:r>
          </a:p>
          <a:p>
            <a:pPr marL="0" indent="0">
              <a:lnSpc>
                <a:spcPct val="150000"/>
              </a:lnSpc>
            </a:pPr>
            <a:r>
              <a:rPr sz="2000" b="0">
                <a:latin typeface="Consolas" panose="020B0609020204030204" charset="0"/>
                <a:ea typeface="宋体" panose="02010600030101010101" pitchFamily="2" charset="-122"/>
              </a:rPr>
              <a:t>为了防止请求的文件不存在引发程序崩溃，可以通过HTTP状态码验证请求的文件是否存在。HTTP状态码是3位整数，常见状态码如图所示。</a:t>
            </a:r>
          </a:p>
        </p:txBody>
      </p:sp>
      <p:pic>
        <p:nvPicPr>
          <p:cNvPr id="193" name="图片 193"/>
          <p:cNvPicPr>
            <a:picLocks noChangeAspect="1"/>
          </p:cNvPicPr>
          <p:nvPr/>
        </p:nvPicPr>
        <p:blipFill>
          <a:blip r:embed="rId3"/>
          <a:stretch>
            <a:fillRect/>
          </a:stretch>
        </p:blipFill>
        <p:spPr>
          <a:xfrm>
            <a:off x="2419985" y="2301240"/>
            <a:ext cx="6717030" cy="43808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0852785" cy="504190"/>
          </a:xfrm>
        </p:spPr>
        <p:txBody>
          <a:bodyPr/>
          <a:lstStyle/>
          <a:p>
            <a:r>
              <a:rPr lang="en-US" cap="none">
                <a:solidFill>
                  <a:schemeClr val="tx1"/>
                </a:solidFill>
                <a:uFillTx/>
              </a:rPr>
              <a:t>12.3 原生JavaScript实现Ajax - GET请求</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4" name="文本框 3"/>
          <p:cNvSpPr txBox="1"/>
          <p:nvPr/>
        </p:nvSpPr>
        <p:spPr>
          <a:xfrm>
            <a:off x="638175" y="1279525"/>
            <a:ext cx="11543665" cy="5015865"/>
          </a:xfrm>
          <a:prstGeom prst="rect">
            <a:avLst/>
          </a:prstGeom>
          <a:noFill/>
          <a:ln w="9525">
            <a:noFill/>
          </a:ln>
        </p:spPr>
        <p:txBody>
          <a:bodyPr wrap="square">
            <a:spAutoFit/>
          </a:bodyPr>
          <a:lstStyle/>
          <a:p>
            <a:pPr marL="0" indent="0">
              <a:lnSpc>
                <a:spcPct val="160000"/>
              </a:lnSpc>
            </a:pPr>
            <a:r>
              <a:rPr sz="2000" b="0">
                <a:latin typeface="Consolas" panose="020B0609020204030204" charset="0"/>
                <a:ea typeface="宋体" panose="02010600030101010101" pitchFamily="2" charset="-122"/>
              </a:rPr>
              <a:t>总结本节学习的XMLHttpRequest对象的1个事件、2个方法和3个属性，总结如下：</a:t>
            </a:r>
          </a:p>
          <a:p>
            <a:pPr marL="0" indent="0">
              <a:lnSpc>
                <a:spcPct val="160000"/>
              </a:lnSpc>
            </a:pPr>
            <a:r>
              <a:rPr sz="2000" b="0">
                <a:latin typeface="Consolas" panose="020B0609020204030204" charset="0"/>
                <a:ea typeface="宋体" panose="02010600030101010101" pitchFamily="2" charset="-122"/>
              </a:rPr>
              <a:t>	● 一个事件</a:t>
            </a:r>
          </a:p>
          <a:p>
            <a:pPr marL="0" indent="0">
              <a:lnSpc>
                <a:spcPct val="160000"/>
              </a:lnSpc>
            </a:pPr>
            <a:r>
              <a:rPr sz="2000" b="0">
                <a:latin typeface="Consolas" panose="020B0609020204030204" charset="0"/>
                <a:ea typeface="宋体" panose="02010600030101010101" pitchFamily="2" charset="-122"/>
              </a:rPr>
              <a:t>		xhr.onreadystatechange  就绪状态改变事件</a:t>
            </a:r>
          </a:p>
          <a:p>
            <a:pPr marL="0" indent="0">
              <a:lnSpc>
                <a:spcPct val="160000"/>
              </a:lnSpc>
            </a:pPr>
            <a:r>
              <a:rPr sz="2000" b="0">
                <a:latin typeface="Consolas" panose="020B0609020204030204" charset="0"/>
                <a:ea typeface="宋体" panose="02010600030101010101" pitchFamily="2" charset="-122"/>
              </a:rPr>
              <a:t>	● 两个方法 </a:t>
            </a:r>
          </a:p>
          <a:p>
            <a:pPr marL="0" indent="0">
              <a:lnSpc>
                <a:spcPct val="160000"/>
              </a:lnSpc>
            </a:pPr>
            <a:r>
              <a:rPr sz="2000" b="0">
                <a:latin typeface="Consolas" panose="020B0609020204030204" charset="0"/>
                <a:ea typeface="宋体" panose="02010600030101010101" pitchFamily="2" charset="-122"/>
              </a:rPr>
              <a:t>		xhr.open()方法  	打开一个发射窗口</a:t>
            </a:r>
          </a:p>
          <a:p>
            <a:pPr marL="0" indent="0">
              <a:lnSpc>
                <a:spcPct val="160000"/>
              </a:lnSpc>
            </a:pPr>
            <a:r>
              <a:rPr sz="2000" b="0">
                <a:latin typeface="Consolas" panose="020B0609020204030204" charset="0"/>
                <a:ea typeface="宋体" panose="02010600030101010101" pitchFamily="2" charset="-122"/>
              </a:rPr>
              <a:t>		xhr.send()方法	发送请求</a:t>
            </a:r>
          </a:p>
          <a:p>
            <a:pPr marL="0" indent="0">
              <a:lnSpc>
                <a:spcPct val="160000"/>
              </a:lnSpc>
            </a:pPr>
            <a:r>
              <a:rPr sz="2000" b="0">
                <a:latin typeface="Consolas" panose="020B0609020204030204" charset="0"/>
                <a:ea typeface="宋体" panose="02010600030101010101" pitchFamily="2" charset="-122"/>
              </a:rPr>
              <a:t>	● 三个属性</a:t>
            </a:r>
          </a:p>
          <a:p>
            <a:pPr marL="0" indent="0">
              <a:lnSpc>
                <a:spcPct val="160000"/>
              </a:lnSpc>
            </a:pPr>
            <a:r>
              <a:rPr sz="2000" b="0">
                <a:latin typeface="Consolas" panose="020B0609020204030204" charset="0"/>
                <a:ea typeface="宋体" panose="02010600030101010101" pitchFamily="2" charset="-122"/>
              </a:rPr>
              <a:t>		xhr.responseText	返回的文本</a:t>
            </a:r>
          </a:p>
          <a:p>
            <a:pPr marL="0" indent="0">
              <a:lnSpc>
                <a:spcPct val="160000"/>
              </a:lnSpc>
            </a:pPr>
            <a:r>
              <a:rPr sz="2000" b="0">
                <a:latin typeface="Consolas" panose="020B0609020204030204" charset="0"/>
                <a:ea typeface="宋体" panose="02010600030101010101" pitchFamily="2" charset="-122"/>
              </a:rPr>
              <a:t>		xhr.readyState	就绪状态</a:t>
            </a:r>
          </a:p>
          <a:p>
            <a:pPr marL="0" indent="0">
              <a:lnSpc>
                <a:spcPct val="160000"/>
              </a:lnSpc>
            </a:pPr>
            <a:r>
              <a:rPr sz="2000" b="0">
                <a:latin typeface="Consolas" panose="020B0609020204030204" charset="0"/>
                <a:ea typeface="宋体" panose="02010600030101010101" pitchFamily="2" charset="-122"/>
              </a:rPr>
              <a:t>		xhr.status		3位数字的状态码</a:t>
            </a:r>
          </a:p>
        </p:txBody>
      </p:sp>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0852785" cy="504190"/>
          </a:xfrm>
        </p:spPr>
        <p:txBody>
          <a:bodyPr/>
          <a:lstStyle/>
          <a:p>
            <a:r>
              <a:rPr lang="en-US" cap="none">
                <a:solidFill>
                  <a:schemeClr val="tx1"/>
                </a:solidFill>
                <a:uFillTx/>
              </a:rPr>
              <a:t>12.3 原生JavaScript实现Ajax - POST请求</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4" name="文本框 3"/>
          <p:cNvSpPr txBox="1"/>
          <p:nvPr/>
        </p:nvSpPr>
        <p:spPr>
          <a:xfrm>
            <a:off x="610235" y="910590"/>
            <a:ext cx="11598910" cy="583565"/>
          </a:xfrm>
          <a:prstGeom prst="rect">
            <a:avLst/>
          </a:prstGeom>
          <a:noFill/>
          <a:ln w="9525">
            <a:noFill/>
          </a:ln>
        </p:spPr>
        <p:txBody>
          <a:bodyPr wrap="square">
            <a:spAutoFit/>
          </a:bodyPr>
          <a:lstStyle/>
          <a:p>
            <a:pPr marL="0" indent="0">
              <a:lnSpc>
                <a:spcPct val="160000"/>
              </a:lnSpc>
            </a:pPr>
            <a:r>
              <a:rPr sz="2000" b="0">
                <a:latin typeface="Consolas" panose="020B0609020204030204" charset="0"/>
                <a:ea typeface="宋体" panose="02010600030101010101" pitchFamily="2" charset="-122"/>
              </a:rPr>
              <a:t>下面的JavaScript代码向服务器发送了POST请求：</a:t>
            </a:r>
          </a:p>
        </p:txBody>
      </p:sp>
      <p:pic>
        <p:nvPicPr>
          <p:cNvPr id="3" name="图片 2"/>
          <p:cNvPicPr>
            <a:picLocks noChangeAspect="1"/>
          </p:cNvPicPr>
          <p:nvPr/>
        </p:nvPicPr>
        <p:blipFill>
          <a:blip r:embed="rId3"/>
          <a:stretch>
            <a:fillRect/>
          </a:stretch>
        </p:blipFill>
        <p:spPr>
          <a:xfrm>
            <a:off x="2258695" y="1494155"/>
            <a:ext cx="7437755" cy="51689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0852785" cy="504190"/>
          </a:xfrm>
        </p:spPr>
        <p:txBody>
          <a:bodyPr/>
          <a:lstStyle/>
          <a:p>
            <a:r>
              <a:rPr lang="en-US" cap="none">
                <a:solidFill>
                  <a:schemeClr val="tx1"/>
                </a:solidFill>
                <a:uFillTx/>
              </a:rPr>
              <a:t>12.3 原生JavaScript实现Ajax - POST请求</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4" name="文本框 3"/>
          <p:cNvSpPr txBox="1"/>
          <p:nvPr/>
        </p:nvSpPr>
        <p:spPr>
          <a:xfrm>
            <a:off x="610235" y="910590"/>
            <a:ext cx="11598910" cy="583565"/>
          </a:xfrm>
          <a:prstGeom prst="rect">
            <a:avLst/>
          </a:prstGeom>
          <a:noFill/>
          <a:ln w="9525">
            <a:noFill/>
          </a:ln>
        </p:spPr>
        <p:txBody>
          <a:bodyPr wrap="square">
            <a:spAutoFit/>
          </a:bodyPr>
          <a:lstStyle/>
          <a:p>
            <a:pPr marL="0" indent="0">
              <a:lnSpc>
                <a:spcPct val="160000"/>
              </a:lnSpc>
            </a:pPr>
            <a:r>
              <a:rPr sz="2000" b="0">
                <a:latin typeface="Consolas" panose="020B0609020204030204" charset="0"/>
                <a:ea typeface="宋体" panose="02010600030101010101" pitchFamily="2" charset="-122"/>
              </a:rPr>
              <a:t>下面的JavaScript代码向服务器发送了POST请求：</a:t>
            </a:r>
          </a:p>
        </p:txBody>
      </p:sp>
      <p:pic>
        <p:nvPicPr>
          <p:cNvPr id="5" name="图片 4"/>
          <p:cNvPicPr>
            <a:picLocks noChangeAspect="1"/>
          </p:cNvPicPr>
          <p:nvPr/>
        </p:nvPicPr>
        <p:blipFill>
          <a:blip r:embed="rId3"/>
          <a:stretch>
            <a:fillRect/>
          </a:stretch>
        </p:blipFill>
        <p:spPr>
          <a:xfrm>
            <a:off x="2058670" y="1494155"/>
            <a:ext cx="8265795" cy="50780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0852785" cy="504190"/>
          </a:xfrm>
        </p:spPr>
        <p:txBody>
          <a:bodyPr/>
          <a:lstStyle/>
          <a:p>
            <a:r>
              <a:rPr lang="en-US" cap="none">
                <a:solidFill>
                  <a:schemeClr val="tx1"/>
                </a:solidFill>
                <a:uFillTx/>
              </a:rPr>
              <a:t>12.3 原生JavaScript实现Ajax - POST请求</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4" name="文本框 3"/>
          <p:cNvSpPr txBox="1"/>
          <p:nvPr/>
        </p:nvSpPr>
        <p:spPr>
          <a:xfrm>
            <a:off x="610235" y="910590"/>
            <a:ext cx="11598910" cy="5631180"/>
          </a:xfrm>
          <a:prstGeom prst="rect">
            <a:avLst/>
          </a:prstGeom>
          <a:noFill/>
          <a:ln w="9525">
            <a:noFill/>
          </a:ln>
        </p:spPr>
        <p:txBody>
          <a:bodyPr wrap="square">
            <a:spAutoFit/>
          </a:bodyPr>
          <a:lstStyle/>
          <a:p>
            <a:pPr marL="0" indent="0">
              <a:lnSpc>
                <a:spcPct val="180000"/>
              </a:lnSpc>
            </a:pPr>
            <a:r>
              <a:rPr sz="2000" b="0">
                <a:latin typeface="Consolas" panose="020B0609020204030204" charset="0"/>
                <a:ea typeface="宋体" panose="02010600030101010101" pitchFamily="2" charset="-122"/>
              </a:rPr>
              <a:t>原生JavaScript中发送POST请求较为麻烦。我们定义了一个函数changeJSON2QueryString(JSON)，这个函数接收一个JSON对象作为参数，返回一个类似GET请求一样的查询字符串，比如传入：</a:t>
            </a:r>
          </a:p>
          <a:p>
            <a:pPr marL="0" indent="0">
              <a:lnSpc>
                <a:spcPct val="180000"/>
              </a:lnSpc>
            </a:pPr>
            <a:r>
              <a:rPr sz="2000" b="0">
                <a:latin typeface="Consolas" panose="020B0609020204030204" charset="0"/>
                <a:ea typeface="宋体" panose="02010600030101010101" pitchFamily="2" charset="-122"/>
              </a:rPr>
              <a:t>	</a:t>
            </a:r>
          </a:p>
          <a:p>
            <a:pPr marL="0" indent="0">
              <a:lnSpc>
                <a:spcPct val="180000"/>
              </a:lnSpc>
            </a:pPr>
            <a:endParaRPr sz="2000" b="0">
              <a:latin typeface="Consolas" panose="020B0609020204030204" charset="0"/>
              <a:ea typeface="宋体" panose="02010600030101010101" pitchFamily="2" charset="-122"/>
            </a:endParaRPr>
          </a:p>
          <a:p>
            <a:pPr marL="0" indent="0">
              <a:lnSpc>
                <a:spcPct val="180000"/>
              </a:lnSpc>
            </a:pPr>
            <a:endParaRPr sz="2000" b="0">
              <a:latin typeface="Consolas" panose="020B0609020204030204" charset="0"/>
              <a:ea typeface="宋体" panose="02010600030101010101" pitchFamily="2" charset="-122"/>
            </a:endParaRPr>
          </a:p>
          <a:p>
            <a:pPr marL="0" indent="0">
              <a:lnSpc>
                <a:spcPct val="180000"/>
              </a:lnSpc>
            </a:pPr>
            <a:r>
              <a:rPr sz="2000" b="0">
                <a:latin typeface="Consolas" panose="020B0609020204030204" charset="0"/>
                <a:ea typeface="宋体" panose="02010600030101010101" pitchFamily="2" charset="-122"/>
              </a:rPr>
              <a:t>会返回</a:t>
            </a:r>
          </a:p>
          <a:p>
            <a:pPr marL="0" indent="0">
              <a:lnSpc>
                <a:spcPct val="180000"/>
              </a:lnSpc>
            </a:pPr>
            <a:r>
              <a:rPr sz="2000" b="0">
                <a:latin typeface="Consolas" panose="020B0609020204030204" charset="0"/>
                <a:ea typeface="宋体" panose="02010600030101010101" pitchFamily="2" charset="-122"/>
              </a:rPr>
              <a:t>	</a:t>
            </a:r>
          </a:p>
          <a:p>
            <a:pPr marL="0" indent="0">
              <a:lnSpc>
                <a:spcPct val="180000"/>
              </a:lnSpc>
            </a:pPr>
            <a:endParaRPr sz="2000" b="0">
              <a:latin typeface="Consolas" panose="020B0609020204030204" charset="0"/>
              <a:ea typeface="宋体" panose="02010600030101010101" pitchFamily="2" charset="-122"/>
            </a:endParaRPr>
          </a:p>
          <a:p>
            <a:pPr marL="0" indent="0">
              <a:lnSpc>
                <a:spcPct val="180000"/>
              </a:lnSpc>
            </a:pPr>
            <a:r>
              <a:rPr sz="2000" b="0">
                <a:latin typeface="Consolas" panose="020B0609020204030204" charset="0"/>
                <a:ea typeface="宋体" panose="02010600030101010101" pitchFamily="2" charset="-122"/>
              </a:rPr>
              <a:t>我们使用了encodeURIComponent()函数，功能是对非英语、数字字符（比如中文）进行转义。这虽然不是必须的，但是对于POST请求来说，将中文进行转义可以保证数据传输的正确。</a:t>
            </a:r>
          </a:p>
        </p:txBody>
      </p:sp>
      <p:pic>
        <p:nvPicPr>
          <p:cNvPr id="3" name="图片 2"/>
          <p:cNvPicPr>
            <a:picLocks noChangeAspect="1"/>
          </p:cNvPicPr>
          <p:nvPr/>
        </p:nvPicPr>
        <p:blipFill>
          <a:blip r:embed="rId3"/>
          <a:stretch>
            <a:fillRect/>
          </a:stretch>
        </p:blipFill>
        <p:spPr>
          <a:xfrm>
            <a:off x="4084320" y="2038985"/>
            <a:ext cx="2900045" cy="1308735"/>
          </a:xfrm>
          <a:prstGeom prst="rect">
            <a:avLst/>
          </a:prstGeom>
        </p:spPr>
      </p:pic>
      <p:pic>
        <p:nvPicPr>
          <p:cNvPr id="6" name="图片 5"/>
          <p:cNvPicPr>
            <a:picLocks noChangeAspect="1"/>
          </p:cNvPicPr>
          <p:nvPr/>
        </p:nvPicPr>
        <p:blipFill>
          <a:blip r:embed="rId4"/>
          <a:stretch>
            <a:fillRect/>
          </a:stretch>
        </p:blipFill>
        <p:spPr>
          <a:xfrm>
            <a:off x="3517900" y="4616450"/>
            <a:ext cx="4146550" cy="6369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9"/>
          <p:cNvSpPr txBox="1"/>
          <p:nvPr/>
        </p:nvSpPr>
        <p:spPr>
          <a:xfrm>
            <a:off x="2211705" y="3059430"/>
            <a:ext cx="7767955" cy="738505"/>
          </a:xfrm>
          <a:prstGeom prst="rect">
            <a:avLst/>
          </a:prstGeom>
          <a:noFill/>
        </p:spPr>
        <p:txBody>
          <a:bodyPr wrap="square" lIns="0" tIns="0" rIns="0" bIns="0" rtlCol="0">
            <a:spAutoFit/>
          </a:bodyPr>
          <a:lstStyle/>
          <a:p>
            <a:pPr marL="0" lvl="1" algn="ctr"/>
            <a:r>
              <a:rPr lang="en-US" sz="4800" b="1" dirty="0">
                <a:solidFill>
                  <a:schemeClr val="accent1"/>
                </a:solidFill>
                <a:latin typeface="微软雅黑" panose="020B0503020204020204" pitchFamily="34" charset="-122"/>
                <a:ea typeface="微软雅黑" panose="020B0503020204020204" pitchFamily="34" charset="-122"/>
                <a:sym typeface="+mn-ea"/>
              </a:rPr>
              <a:t>12.4 JSONP跨域</a:t>
            </a:r>
          </a:p>
        </p:txBody>
      </p:sp>
      <p:sp>
        <p:nvSpPr>
          <p:cNvPr id="44" name="五边形 43"/>
          <p:cNvSpPr/>
          <p:nvPr/>
        </p:nvSpPr>
        <p:spPr>
          <a:xfrm>
            <a:off x="0" y="2788200"/>
            <a:ext cx="1470864" cy="12816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
        <p:nvSpPr>
          <p:cNvPr id="48" name="任意多边形 47"/>
          <p:cNvSpPr/>
          <p:nvPr/>
        </p:nvSpPr>
        <p:spPr>
          <a:xfrm flipH="1">
            <a:off x="1470864" y="1625600"/>
            <a:ext cx="9250272" cy="3606800"/>
          </a:xfrm>
          <a:custGeom>
            <a:avLst/>
            <a:gdLst>
              <a:gd name="connsiteX0" fmla="*/ 6734601 w 8365511"/>
              <a:gd name="connsiteY0" fmla="*/ 0 h 3261820"/>
              <a:gd name="connsiteX1" fmla="*/ 6440954 w 8365511"/>
              <a:gd name="connsiteY1" fmla="*/ 0 h 3261820"/>
              <a:gd name="connsiteX2" fmla="*/ 1924557 w 8365511"/>
              <a:gd name="connsiteY2" fmla="*/ 0 h 3261820"/>
              <a:gd name="connsiteX3" fmla="*/ 1630910 w 8365511"/>
              <a:gd name="connsiteY3" fmla="*/ 0 h 3261820"/>
              <a:gd name="connsiteX4" fmla="*/ 0 w 8365511"/>
              <a:gd name="connsiteY4" fmla="*/ 1630910 h 3261820"/>
              <a:gd name="connsiteX5" fmla="*/ 1630910 w 8365511"/>
              <a:gd name="connsiteY5" fmla="*/ 3261820 h 3261820"/>
              <a:gd name="connsiteX6" fmla="*/ 1924557 w 8365511"/>
              <a:gd name="connsiteY6" fmla="*/ 3261820 h 3261820"/>
              <a:gd name="connsiteX7" fmla="*/ 6440954 w 8365511"/>
              <a:gd name="connsiteY7" fmla="*/ 3261820 h 3261820"/>
              <a:gd name="connsiteX8" fmla="*/ 6734601 w 8365511"/>
              <a:gd name="connsiteY8" fmla="*/ 3261820 h 3261820"/>
              <a:gd name="connsiteX9" fmla="*/ 8365511 w 8365511"/>
              <a:gd name="connsiteY9" fmla="*/ 1630910 h 3261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65511" h="3261820">
                <a:moveTo>
                  <a:pt x="6734601" y="0"/>
                </a:moveTo>
                <a:lnTo>
                  <a:pt x="6440954" y="0"/>
                </a:lnTo>
                <a:lnTo>
                  <a:pt x="1924557" y="0"/>
                </a:lnTo>
                <a:lnTo>
                  <a:pt x="1630910" y="0"/>
                </a:lnTo>
                <a:lnTo>
                  <a:pt x="0" y="1630910"/>
                </a:lnTo>
                <a:lnTo>
                  <a:pt x="1630910" y="3261820"/>
                </a:lnTo>
                <a:lnTo>
                  <a:pt x="1924557" y="3261820"/>
                </a:lnTo>
                <a:lnTo>
                  <a:pt x="6440954" y="3261820"/>
                </a:lnTo>
                <a:lnTo>
                  <a:pt x="6734601" y="3261820"/>
                </a:lnTo>
                <a:lnTo>
                  <a:pt x="8365511" y="1630910"/>
                </a:lnTo>
                <a:close/>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
        <p:nvSpPr>
          <p:cNvPr id="52" name="任意多边形 51"/>
          <p:cNvSpPr/>
          <p:nvPr/>
        </p:nvSpPr>
        <p:spPr>
          <a:xfrm flipH="1">
            <a:off x="1677131" y="1756372"/>
            <a:ext cx="8837738" cy="3345256"/>
          </a:xfrm>
          <a:custGeom>
            <a:avLst/>
            <a:gdLst>
              <a:gd name="connsiteX0" fmla="*/ 7135510 w 8801228"/>
              <a:gd name="connsiteY0" fmla="*/ 0 h 3331436"/>
              <a:gd name="connsiteX1" fmla="*/ 6878335 w 8801228"/>
              <a:gd name="connsiteY1" fmla="*/ 0 h 3331436"/>
              <a:gd name="connsiteX2" fmla="*/ 6835596 w 8801228"/>
              <a:gd name="connsiteY2" fmla="*/ 0 h 3331436"/>
              <a:gd name="connsiteX3" fmla="*/ 6578421 w 8801228"/>
              <a:gd name="connsiteY3" fmla="*/ 0 h 3331436"/>
              <a:gd name="connsiteX4" fmla="*/ 2222807 w 8801228"/>
              <a:gd name="connsiteY4" fmla="*/ 0 h 3331436"/>
              <a:gd name="connsiteX5" fmla="*/ 1965632 w 8801228"/>
              <a:gd name="connsiteY5" fmla="*/ 0 h 3331436"/>
              <a:gd name="connsiteX6" fmla="*/ 1922893 w 8801228"/>
              <a:gd name="connsiteY6" fmla="*/ 0 h 3331436"/>
              <a:gd name="connsiteX7" fmla="*/ 1665718 w 8801228"/>
              <a:gd name="connsiteY7" fmla="*/ 0 h 3331436"/>
              <a:gd name="connsiteX8" fmla="*/ 0 w 8801228"/>
              <a:gd name="connsiteY8" fmla="*/ 1665718 h 3331436"/>
              <a:gd name="connsiteX9" fmla="*/ 1665718 w 8801228"/>
              <a:gd name="connsiteY9" fmla="*/ 3331436 h 3331436"/>
              <a:gd name="connsiteX10" fmla="*/ 1922893 w 8801228"/>
              <a:gd name="connsiteY10" fmla="*/ 3331436 h 3331436"/>
              <a:gd name="connsiteX11" fmla="*/ 1965632 w 8801228"/>
              <a:gd name="connsiteY11" fmla="*/ 3331436 h 3331436"/>
              <a:gd name="connsiteX12" fmla="*/ 2222807 w 8801228"/>
              <a:gd name="connsiteY12" fmla="*/ 3331436 h 3331436"/>
              <a:gd name="connsiteX13" fmla="*/ 6578421 w 8801228"/>
              <a:gd name="connsiteY13" fmla="*/ 3331436 h 3331436"/>
              <a:gd name="connsiteX14" fmla="*/ 6835596 w 8801228"/>
              <a:gd name="connsiteY14" fmla="*/ 3331436 h 3331436"/>
              <a:gd name="connsiteX15" fmla="*/ 6878335 w 8801228"/>
              <a:gd name="connsiteY15" fmla="*/ 3331436 h 3331436"/>
              <a:gd name="connsiteX16" fmla="*/ 7135510 w 8801228"/>
              <a:gd name="connsiteY16" fmla="*/ 3331436 h 3331436"/>
              <a:gd name="connsiteX17" fmla="*/ 8801228 w 8801228"/>
              <a:gd name="connsiteY17" fmla="*/ 1665718 h 333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801228" h="3331436">
                <a:moveTo>
                  <a:pt x="7135510" y="0"/>
                </a:moveTo>
                <a:lnTo>
                  <a:pt x="6878335" y="0"/>
                </a:lnTo>
                <a:lnTo>
                  <a:pt x="6835596" y="0"/>
                </a:lnTo>
                <a:lnTo>
                  <a:pt x="6578421" y="0"/>
                </a:lnTo>
                <a:lnTo>
                  <a:pt x="2222807" y="0"/>
                </a:lnTo>
                <a:lnTo>
                  <a:pt x="1965632" y="0"/>
                </a:lnTo>
                <a:lnTo>
                  <a:pt x="1922893" y="0"/>
                </a:lnTo>
                <a:lnTo>
                  <a:pt x="1665718" y="0"/>
                </a:lnTo>
                <a:lnTo>
                  <a:pt x="0" y="1665718"/>
                </a:lnTo>
                <a:lnTo>
                  <a:pt x="1665718" y="3331436"/>
                </a:lnTo>
                <a:lnTo>
                  <a:pt x="1922893" y="3331436"/>
                </a:lnTo>
                <a:lnTo>
                  <a:pt x="1965632" y="3331436"/>
                </a:lnTo>
                <a:lnTo>
                  <a:pt x="2222807" y="3331436"/>
                </a:lnTo>
                <a:lnTo>
                  <a:pt x="6578421" y="3331436"/>
                </a:lnTo>
                <a:lnTo>
                  <a:pt x="6835596" y="3331436"/>
                </a:lnTo>
                <a:lnTo>
                  <a:pt x="6878335" y="3331436"/>
                </a:lnTo>
                <a:lnTo>
                  <a:pt x="7135510" y="3331436"/>
                </a:lnTo>
                <a:lnTo>
                  <a:pt x="8801228" y="1665718"/>
                </a:lnTo>
                <a:close/>
              </a:path>
            </a:pathLst>
          </a:custGeom>
          <a:noFill/>
          <a:ln w="762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53" name="五边形 52"/>
          <p:cNvSpPr/>
          <p:nvPr/>
        </p:nvSpPr>
        <p:spPr>
          <a:xfrm flipH="1">
            <a:off x="10721136" y="2788200"/>
            <a:ext cx="1470864" cy="12816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arn(outVertical)">
                                      <p:cBhvr>
                                        <p:cTn id="7" dur="500"/>
                                        <p:tgtEl>
                                          <p:spTgt spid="5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barn(inVertical)">
                                      <p:cBhvr>
                                        <p:cTn id="11" dur="500"/>
                                        <p:tgtEl>
                                          <p:spTgt spid="48"/>
                                        </p:tgtEl>
                                      </p:cBhvr>
                                    </p:animEffect>
                                  </p:childTnLst>
                                </p:cTn>
                              </p:par>
                            </p:childTnLst>
                          </p:cTn>
                        </p:par>
                        <p:par>
                          <p:cTn id="12" fill="hold">
                            <p:stCondLst>
                              <p:cond delay="1000"/>
                            </p:stCondLst>
                            <p:childTnLst>
                              <p:par>
                                <p:cTn id="13" presetID="2" presetClass="entr" presetSubtype="8"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500" fill="hold"/>
                                        <p:tgtEl>
                                          <p:spTgt spid="44"/>
                                        </p:tgtEl>
                                        <p:attrNameLst>
                                          <p:attrName>ppt_x</p:attrName>
                                        </p:attrNameLst>
                                      </p:cBhvr>
                                      <p:tavLst>
                                        <p:tav tm="0">
                                          <p:val>
                                            <p:strVal val="0-#ppt_w/2"/>
                                          </p:val>
                                        </p:tav>
                                        <p:tav tm="100000">
                                          <p:val>
                                            <p:strVal val="#ppt_x"/>
                                          </p:val>
                                        </p:tav>
                                      </p:tavLst>
                                    </p:anim>
                                    <p:anim calcmode="lin" valueType="num">
                                      <p:cBhvr additive="base">
                                        <p:cTn id="16" dur="500" fill="hold"/>
                                        <p:tgtEl>
                                          <p:spTgt spid="4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left)">
                                      <p:cBhvr>
                                        <p:cTn id="24" dur="3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4" grpId="0" bldLvl="0" animBg="1"/>
      <p:bldP spid="48" grpId="0" bldLvl="0" animBg="1"/>
      <p:bldP spid="52" grpId="0" bldLvl="0" animBg="1"/>
      <p:bldP spid="53"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0852785" cy="504190"/>
          </a:xfrm>
        </p:spPr>
        <p:txBody>
          <a:bodyPr/>
          <a:lstStyle/>
          <a:p>
            <a:r>
              <a:rPr lang="en-US" cap="none">
                <a:solidFill>
                  <a:schemeClr val="tx1"/>
                </a:solidFill>
                <a:uFillTx/>
              </a:rPr>
              <a:t>12.4  JSONP跨域 - Ajax限制跨域</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4" name="文本框 3"/>
          <p:cNvSpPr txBox="1"/>
          <p:nvPr/>
        </p:nvSpPr>
        <p:spPr>
          <a:xfrm>
            <a:off x="582295" y="910590"/>
            <a:ext cx="11543665" cy="1938020"/>
          </a:xfrm>
          <a:prstGeom prst="rect">
            <a:avLst/>
          </a:prstGeom>
          <a:noFill/>
          <a:ln w="9525">
            <a:noFill/>
          </a:ln>
        </p:spPr>
        <p:txBody>
          <a:bodyPr wrap="square">
            <a:spAutoFit/>
          </a:bodyPr>
          <a:lstStyle/>
          <a:p>
            <a:pPr marL="0" indent="0">
              <a:lnSpc>
                <a:spcPct val="150000"/>
              </a:lnSpc>
            </a:pPr>
            <a:r>
              <a:rPr sz="2000" b="0">
                <a:latin typeface="Consolas" panose="020B0609020204030204" charset="0"/>
                <a:ea typeface="宋体" panose="02010600030101010101" pitchFamily="2" charset="-122"/>
              </a:rPr>
              <a:t>Ajax不能跨域。指的是如果我们的HTML页面运行在127.0.0.1上，将不能使用Ajax请求127.0.0.2上的文件。即网页只能请求和自己处于相同ip地址和域名的接口。这是浏览器的安全限制，不允许你随随便便访问其他服务器上的JSON数据。</a:t>
            </a:r>
          </a:p>
          <a:p>
            <a:pPr marL="0" indent="0">
              <a:lnSpc>
                <a:spcPct val="150000"/>
              </a:lnSpc>
            </a:pPr>
            <a:r>
              <a:rPr sz="2000" b="0">
                <a:latin typeface="Consolas" panose="020B0609020204030204" charset="0"/>
                <a:ea typeface="宋体" panose="02010600030101010101" pitchFamily="2" charset="-122"/>
              </a:rPr>
              <a:t>例如:</a:t>
            </a:r>
          </a:p>
        </p:txBody>
      </p:sp>
      <p:sp>
        <p:nvSpPr>
          <p:cNvPr id="100" name="文本框 99"/>
          <p:cNvSpPr txBox="1"/>
          <p:nvPr/>
        </p:nvSpPr>
        <p:spPr>
          <a:xfrm>
            <a:off x="706755" y="4704715"/>
            <a:ext cx="11406505" cy="521970"/>
          </a:xfrm>
          <a:prstGeom prst="rect">
            <a:avLst/>
          </a:prstGeom>
          <a:noFill/>
          <a:ln w="9525">
            <a:noFill/>
          </a:ln>
        </p:spPr>
        <p:txBody>
          <a:bodyPr wrap="square">
            <a:spAutoFit/>
          </a:bodyPr>
          <a:lstStyle/>
          <a:p>
            <a:pPr marL="0" indent="0">
              <a:lnSpc>
                <a:spcPct val="140000"/>
              </a:lnSpc>
            </a:pPr>
            <a:r>
              <a:rPr lang="zh-CN" altLang="en-US" sz="2000" b="0">
                <a:latin typeface="Consolas" panose="020B0609020204030204" charset="0"/>
                <a:ea typeface="宋体" panose="02010600030101010101" pitchFamily="2" charset="-122"/>
              </a:rPr>
              <a:t>网页运行后控制台将会报错，如图所示。</a:t>
            </a:r>
          </a:p>
        </p:txBody>
      </p:sp>
      <p:pic>
        <p:nvPicPr>
          <p:cNvPr id="5" name="图片 4"/>
          <p:cNvPicPr>
            <a:picLocks noChangeAspect="1"/>
          </p:cNvPicPr>
          <p:nvPr/>
        </p:nvPicPr>
        <p:blipFill>
          <a:blip r:embed="rId3"/>
          <a:stretch>
            <a:fillRect/>
          </a:stretch>
        </p:blipFill>
        <p:spPr>
          <a:xfrm>
            <a:off x="2019300" y="2677795"/>
            <a:ext cx="7304405" cy="1722120"/>
          </a:xfrm>
          <a:prstGeom prst="rect">
            <a:avLst/>
          </a:prstGeom>
        </p:spPr>
      </p:pic>
      <p:pic>
        <p:nvPicPr>
          <p:cNvPr id="195" name="图片 195"/>
          <p:cNvPicPr>
            <a:picLocks noChangeAspect="1" noChangeArrowheads="1"/>
          </p:cNvPicPr>
          <p:nvPr/>
        </p:nvPicPr>
        <p:blipFill>
          <a:blip r:embed="rId4">
            <a:extLst>
              <a:ext uri="{28A0092B-C50C-407E-A947-70E740481C1C}">
                <a14:useLocalDpi xmlns:a14="http://schemas.microsoft.com/office/drawing/2010/main" val="0"/>
              </a:ext>
            </a:extLst>
          </a:blip>
          <a:srcRect t="54662" r="30027" b="36805"/>
          <a:stretch>
            <a:fillRect/>
          </a:stretch>
        </p:blipFill>
        <p:spPr>
          <a:xfrm>
            <a:off x="1678940" y="5789930"/>
            <a:ext cx="8324215" cy="49657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9"/>
          <p:cNvSpPr txBox="1"/>
          <p:nvPr/>
        </p:nvSpPr>
        <p:spPr>
          <a:xfrm>
            <a:off x="2211705" y="3059430"/>
            <a:ext cx="7767955" cy="738505"/>
          </a:xfrm>
          <a:prstGeom prst="rect">
            <a:avLst/>
          </a:prstGeom>
          <a:noFill/>
        </p:spPr>
        <p:txBody>
          <a:bodyPr wrap="square" lIns="0" tIns="0" rIns="0" bIns="0" rtlCol="0">
            <a:spAutoFit/>
          </a:bodyPr>
          <a:lstStyle/>
          <a:p>
            <a:pPr marL="0" lvl="1" algn="ctr"/>
            <a:r>
              <a:rPr lang="en-US" sz="4800" b="1" dirty="0">
                <a:solidFill>
                  <a:schemeClr val="accent1"/>
                </a:solidFill>
                <a:latin typeface="微软雅黑" panose="020B0503020204020204" pitchFamily="34" charset="-122"/>
                <a:ea typeface="微软雅黑" panose="020B0503020204020204" pitchFamily="34" charset="-122"/>
                <a:sym typeface="+mn-ea"/>
              </a:rPr>
              <a:t>12.1 简介</a:t>
            </a:r>
          </a:p>
        </p:txBody>
      </p:sp>
      <p:sp>
        <p:nvSpPr>
          <p:cNvPr id="44" name="五边形 43"/>
          <p:cNvSpPr/>
          <p:nvPr/>
        </p:nvSpPr>
        <p:spPr>
          <a:xfrm>
            <a:off x="0" y="2788200"/>
            <a:ext cx="1470864" cy="12816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
        <p:nvSpPr>
          <p:cNvPr id="48" name="任意多边形 47"/>
          <p:cNvSpPr/>
          <p:nvPr/>
        </p:nvSpPr>
        <p:spPr>
          <a:xfrm flipH="1">
            <a:off x="1470864" y="1625600"/>
            <a:ext cx="9250272" cy="3606800"/>
          </a:xfrm>
          <a:custGeom>
            <a:avLst/>
            <a:gdLst>
              <a:gd name="connsiteX0" fmla="*/ 6734601 w 8365511"/>
              <a:gd name="connsiteY0" fmla="*/ 0 h 3261820"/>
              <a:gd name="connsiteX1" fmla="*/ 6440954 w 8365511"/>
              <a:gd name="connsiteY1" fmla="*/ 0 h 3261820"/>
              <a:gd name="connsiteX2" fmla="*/ 1924557 w 8365511"/>
              <a:gd name="connsiteY2" fmla="*/ 0 h 3261820"/>
              <a:gd name="connsiteX3" fmla="*/ 1630910 w 8365511"/>
              <a:gd name="connsiteY3" fmla="*/ 0 h 3261820"/>
              <a:gd name="connsiteX4" fmla="*/ 0 w 8365511"/>
              <a:gd name="connsiteY4" fmla="*/ 1630910 h 3261820"/>
              <a:gd name="connsiteX5" fmla="*/ 1630910 w 8365511"/>
              <a:gd name="connsiteY5" fmla="*/ 3261820 h 3261820"/>
              <a:gd name="connsiteX6" fmla="*/ 1924557 w 8365511"/>
              <a:gd name="connsiteY6" fmla="*/ 3261820 h 3261820"/>
              <a:gd name="connsiteX7" fmla="*/ 6440954 w 8365511"/>
              <a:gd name="connsiteY7" fmla="*/ 3261820 h 3261820"/>
              <a:gd name="connsiteX8" fmla="*/ 6734601 w 8365511"/>
              <a:gd name="connsiteY8" fmla="*/ 3261820 h 3261820"/>
              <a:gd name="connsiteX9" fmla="*/ 8365511 w 8365511"/>
              <a:gd name="connsiteY9" fmla="*/ 1630910 h 3261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65511" h="3261820">
                <a:moveTo>
                  <a:pt x="6734601" y="0"/>
                </a:moveTo>
                <a:lnTo>
                  <a:pt x="6440954" y="0"/>
                </a:lnTo>
                <a:lnTo>
                  <a:pt x="1924557" y="0"/>
                </a:lnTo>
                <a:lnTo>
                  <a:pt x="1630910" y="0"/>
                </a:lnTo>
                <a:lnTo>
                  <a:pt x="0" y="1630910"/>
                </a:lnTo>
                <a:lnTo>
                  <a:pt x="1630910" y="3261820"/>
                </a:lnTo>
                <a:lnTo>
                  <a:pt x="1924557" y="3261820"/>
                </a:lnTo>
                <a:lnTo>
                  <a:pt x="6440954" y="3261820"/>
                </a:lnTo>
                <a:lnTo>
                  <a:pt x="6734601" y="3261820"/>
                </a:lnTo>
                <a:lnTo>
                  <a:pt x="8365511" y="1630910"/>
                </a:lnTo>
                <a:close/>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
        <p:nvSpPr>
          <p:cNvPr id="52" name="任意多边形 51"/>
          <p:cNvSpPr/>
          <p:nvPr/>
        </p:nvSpPr>
        <p:spPr>
          <a:xfrm flipH="1">
            <a:off x="1677131" y="1756372"/>
            <a:ext cx="8837738" cy="3345256"/>
          </a:xfrm>
          <a:custGeom>
            <a:avLst/>
            <a:gdLst>
              <a:gd name="connsiteX0" fmla="*/ 7135510 w 8801228"/>
              <a:gd name="connsiteY0" fmla="*/ 0 h 3331436"/>
              <a:gd name="connsiteX1" fmla="*/ 6878335 w 8801228"/>
              <a:gd name="connsiteY1" fmla="*/ 0 h 3331436"/>
              <a:gd name="connsiteX2" fmla="*/ 6835596 w 8801228"/>
              <a:gd name="connsiteY2" fmla="*/ 0 h 3331436"/>
              <a:gd name="connsiteX3" fmla="*/ 6578421 w 8801228"/>
              <a:gd name="connsiteY3" fmla="*/ 0 h 3331436"/>
              <a:gd name="connsiteX4" fmla="*/ 2222807 w 8801228"/>
              <a:gd name="connsiteY4" fmla="*/ 0 h 3331436"/>
              <a:gd name="connsiteX5" fmla="*/ 1965632 w 8801228"/>
              <a:gd name="connsiteY5" fmla="*/ 0 h 3331436"/>
              <a:gd name="connsiteX6" fmla="*/ 1922893 w 8801228"/>
              <a:gd name="connsiteY6" fmla="*/ 0 h 3331436"/>
              <a:gd name="connsiteX7" fmla="*/ 1665718 w 8801228"/>
              <a:gd name="connsiteY7" fmla="*/ 0 h 3331436"/>
              <a:gd name="connsiteX8" fmla="*/ 0 w 8801228"/>
              <a:gd name="connsiteY8" fmla="*/ 1665718 h 3331436"/>
              <a:gd name="connsiteX9" fmla="*/ 1665718 w 8801228"/>
              <a:gd name="connsiteY9" fmla="*/ 3331436 h 3331436"/>
              <a:gd name="connsiteX10" fmla="*/ 1922893 w 8801228"/>
              <a:gd name="connsiteY10" fmla="*/ 3331436 h 3331436"/>
              <a:gd name="connsiteX11" fmla="*/ 1965632 w 8801228"/>
              <a:gd name="connsiteY11" fmla="*/ 3331436 h 3331436"/>
              <a:gd name="connsiteX12" fmla="*/ 2222807 w 8801228"/>
              <a:gd name="connsiteY12" fmla="*/ 3331436 h 3331436"/>
              <a:gd name="connsiteX13" fmla="*/ 6578421 w 8801228"/>
              <a:gd name="connsiteY13" fmla="*/ 3331436 h 3331436"/>
              <a:gd name="connsiteX14" fmla="*/ 6835596 w 8801228"/>
              <a:gd name="connsiteY14" fmla="*/ 3331436 h 3331436"/>
              <a:gd name="connsiteX15" fmla="*/ 6878335 w 8801228"/>
              <a:gd name="connsiteY15" fmla="*/ 3331436 h 3331436"/>
              <a:gd name="connsiteX16" fmla="*/ 7135510 w 8801228"/>
              <a:gd name="connsiteY16" fmla="*/ 3331436 h 3331436"/>
              <a:gd name="connsiteX17" fmla="*/ 8801228 w 8801228"/>
              <a:gd name="connsiteY17" fmla="*/ 1665718 h 333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801228" h="3331436">
                <a:moveTo>
                  <a:pt x="7135510" y="0"/>
                </a:moveTo>
                <a:lnTo>
                  <a:pt x="6878335" y="0"/>
                </a:lnTo>
                <a:lnTo>
                  <a:pt x="6835596" y="0"/>
                </a:lnTo>
                <a:lnTo>
                  <a:pt x="6578421" y="0"/>
                </a:lnTo>
                <a:lnTo>
                  <a:pt x="2222807" y="0"/>
                </a:lnTo>
                <a:lnTo>
                  <a:pt x="1965632" y="0"/>
                </a:lnTo>
                <a:lnTo>
                  <a:pt x="1922893" y="0"/>
                </a:lnTo>
                <a:lnTo>
                  <a:pt x="1665718" y="0"/>
                </a:lnTo>
                <a:lnTo>
                  <a:pt x="0" y="1665718"/>
                </a:lnTo>
                <a:lnTo>
                  <a:pt x="1665718" y="3331436"/>
                </a:lnTo>
                <a:lnTo>
                  <a:pt x="1922893" y="3331436"/>
                </a:lnTo>
                <a:lnTo>
                  <a:pt x="1965632" y="3331436"/>
                </a:lnTo>
                <a:lnTo>
                  <a:pt x="2222807" y="3331436"/>
                </a:lnTo>
                <a:lnTo>
                  <a:pt x="6578421" y="3331436"/>
                </a:lnTo>
                <a:lnTo>
                  <a:pt x="6835596" y="3331436"/>
                </a:lnTo>
                <a:lnTo>
                  <a:pt x="6878335" y="3331436"/>
                </a:lnTo>
                <a:lnTo>
                  <a:pt x="7135510" y="3331436"/>
                </a:lnTo>
                <a:lnTo>
                  <a:pt x="8801228" y="1665718"/>
                </a:lnTo>
                <a:close/>
              </a:path>
            </a:pathLst>
          </a:custGeom>
          <a:noFill/>
          <a:ln w="762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53" name="五边形 52"/>
          <p:cNvSpPr/>
          <p:nvPr/>
        </p:nvSpPr>
        <p:spPr>
          <a:xfrm flipH="1">
            <a:off x="10721136" y="2788200"/>
            <a:ext cx="1470864" cy="12816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arn(outVertical)">
                                      <p:cBhvr>
                                        <p:cTn id="7" dur="500"/>
                                        <p:tgtEl>
                                          <p:spTgt spid="5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barn(inVertical)">
                                      <p:cBhvr>
                                        <p:cTn id="11" dur="500"/>
                                        <p:tgtEl>
                                          <p:spTgt spid="48"/>
                                        </p:tgtEl>
                                      </p:cBhvr>
                                    </p:animEffect>
                                  </p:childTnLst>
                                </p:cTn>
                              </p:par>
                            </p:childTnLst>
                          </p:cTn>
                        </p:par>
                        <p:par>
                          <p:cTn id="12" fill="hold">
                            <p:stCondLst>
                              <p:cond delay="1000"/>
                            </p:stCondLst>
                            <p:childTnLst>
                              <p:par>
                                <p:cTn id="13" presetID="2" presetClass="entr" presetSubtype="8"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500" fill="hold"/>
                                        <p:tgtEl>
                                          <p:spTgt spid="44"/>
                                        </p:tgtEl>
                                        <p:attrNameLst>
                                          <p:attrName>ppt_x</p:attrName>
                                        </p:attrNameLst>
                                      </p:cBhvr>
                                      <p:tavLst>
                                        <p:tav tm="0">
                                          <p:val>
                                            <p:strVal val="0-#ppt_w/2"/>
                                          </p:val>
                                        </p:tav>
                                        <p:tav tm="100000">
                                          <p:val>
                                            <p:strVal val="#ppt_x"/>
                                          </p:val>
                                        </p:tav>
                                      </p:tavLst>
                                    </p:anim>
                                    <p:anim calcmode="lin" valueType="num">
                                      <p:cBhvr additive="base">
                                        <p:cTn id="16" dur="500" fill="hold"/>
                                        <p:tgtEl>
                                          <p:spTgt spid="4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left)">
                                      <p:cBhvr>
                                        <p:cTn id="24" dur="3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4" grpId="0" bldLvl="0" animBg="1"/>
      <p:bldP spid="48" grpId="0" bldLvl="0" animBg="1"/>
      <p:bldP spid="52" grpId="0" bldLvl="0" animBg="1"/>
      <p:bldP spid="53"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0852785" cy="504190"/>
          </a:xfrm>
        </p:spPr>
        <p:txBody>
          <a:bodyPr/>
          <a:lstStyle/>
          <a:p>
            <a:r>
              <a:rPr lang="en-US" cap="none">
                <a:solidFill>
                  <a:schemeClr val="tx1"/>
                </a:solidFill>
                <a:uFillTx/>
              </a:rPr>
              <a:t>12.4  JSONP跨域 - 	JSONP简介</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4" name="文本框 3"/>
          <p:cNvSpPr txBox="1"/>
          <p:nvPr/>
        </p:nvSpPr>
        <p:spPr>
          <a:xfrm>
            <a:off x="582295" y="910590"/>
            <a:ext cx="11543665" cy="553085"/>
          </a:xfrm>
          <a:prstGeom prst="rect">
            <a:avLst/>
          </a:prstGeom>
          <a:noFill/>
          <a:ln w="9525">
            <a:noFill/>
          </a:ln>
        </p:spPr>
        <p:txBody>
          <a:bodyPr wrap="square">
            <a:spAutoFit/>
          </a:bodyPr>
          <a:lstStyle/>
          <a:p>
            <a:pPr marL="0" indent="0">
              <a:lnSpc>
                <a:spcPct val="150000"/>
              </a:lnSpc>
            </a:pPr>
            <a:r>
              <a:rPr sz="2000" b="0">
                <a:latin typeface="Consolas" panose="020B0609020204030204" charset="0"/>
                <a:ea typeface="宋体" panose="02010600030101010101" pitchFamily="2" charset="-122"/>
              </a:rPr>
              <a:t>清空服务器根目录，创建一个info.php文件，书写以下代码：</a:t>
            </a:r>
          </a:p>
        </p:txBody>
      </p:sp>
      <p:sp>
        <p:nvSpPr>
          <p:cNvPr id="100" name="文本框 99"/>
          <p:cNvSpPr txBox="1"/>
          <p:nvPr/>
        </p:nvSpPr>
        <p:spPr>
          <a:xfrm>
            <a:off x="650875" y="3330575"/>
            <a:ext cx="11406505" cy="521970"/>
          </a:xfrm>
          <a:prstGeom prst="rect">
            <a:avLst/>
          </a:prstGeom>
          <a:noFill/>
          <a:ln w="9525">
            <a:noFill/>
          </a:ln>
        </p:spPr>
        <p:txBody>
          <a:bodyPr wrap="square">
            <a:spAutoFit/>
          </a:bodyPr>
          <a:lstStyle/>
          <a:p>
            <a:pPr marL="0" indent="0">
              <a:lnSpc>
                <a:spcPct val="140000"/>
              </a:lnSpc>
            </a:pPr>
            <a:r>
              <a:rPr lang="zh-CN" altLang="en-US" sz="2000" b="0">
                <a:latin typeface="Consolas" panose="020B0609020204030204" charset="0"/>
                <a:ea typeface="宋体" panose="02010600030101010101" pitchFamily="2" charset="-122"/>
              </a:rPr>
              <a:t>用浏览器访问地址http://127.0.0.2/info.php，即可查看这个页面。如图所示。</a:t>
            </a:r>
          </a:p>
        </p:txBody>
      </p:sp>
      <p:pic>
        <p:nvPicPr>
          <p:cNvPr id="3" name="图片 2"/>
          <p:cNvPicPr>
            <a:picLocks noChangeAspect="1"/>
          </p:cNvPicPr>
          <p:nvPr/>
        </p:nvPicPr>
        <p:blipFill>
          <a:blip r:embed="rId3"/>
          <a:stretch>
            <a:fillRect/>
          </a:stretch>
        </p:blipFill>
        <p:spPr>
          <a:xfrm>
            <a:off x="3180715" y="1565275"/>
            <a:ext cx="5205095" cy="1366520"/>
          </a:xfrm>
          <a:prstGeom prst="rect">
            <a:avLst/>
          </a:prstGeom>
        </p:spPr>
      </p:pic>
      <p:pic>
        <p:nvPicPr>
          <p:cNvPr id="56" name="图片 56"/>
          <p:cNvPicPr>
            <a:picLocks noChangeAspect="1"/>
          </p:cNvPicPr>
          <p:nvPr/>
        </p:nvPicPr>
        <p:blipFill>
          <a:blip r:embed="rId4"/>
          <a:stretch>
            <a:fillRect/>
          </a:stretch>
        </p:blipFill>
        <p:spPr>
          <a:xfrm>
            <a:off x="3881755" y="4036695"/>
            <a:ext cx="3802380" cy="16967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0852785" cy="504190"/>
          </a:xfrm>
        </p:spPr>
        <p:txBody>
          <a:bodyPr/>
          <a:lstStyle/>
          <a:p>
            <a:r>
              <a:rPr lang="en-US" cap="none">
                <a:solidFill>
                  <a:schemeClr val="tx1"/>
                </a:solidFill>
                <a:uFillTx/>
              </a:rPr>
              <a:t>12.4  JSONP跨域 - 	JSONP简介</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4" name="文本框 3"/>
          <p:cNvSpPr txBox="1"/>
          <p:nvPr/>
        </p:nvSpPr>
        <p:spPr>
          <a:xfrm>
            <a:off x="582295" y="910590"/>
            <a:ext cx="11543665" cy="553085"/>
          </a:xfrm>
          <a:prstGeom prst="rect">
            <a:avLst/>
          </a:prstGeom>
          <a:noFill/>
          <a:ln w="9525">
            <a:noFill/>
          </a:ln>
        </p:spPr>
        <p:txBody>
          <a:bodyPr wrap="square">
            <a:spAutoFit/>
          </a:bodyPr>
          <a:lstStyle/>
          <a:p>
            <a:pPr marL="0" indent="0">
              <a:lnSpc>
                <a:spcPct val="150000"/>
              </a:lnSpc>
            </a:pPr>
            <a:r>
              <a:rPr sz="2000" b="0">
                <a:latin typeface="Consolas" panose="020B0609020204030204" charset="0"/>
                <a:ea typeface="宋体" panose="02010600030101010101" pitchFamily="2" charset="-122"/>
              </a:rPr>
              <a:t>在服务器根目录创建index.html文件，书写下面的代码：</a:t>
            </a:r>
          </a:p>
        </p:txBody>
      </p:sp>
      <p:sp>
        <p:nvSpPr>
          <p:cNvPr id="100" name="文本框 99"/>
          <p:cNvSpPr txBox="1"/>
          <p:nvPr/>
        </p:nvSpPr>
        <p:spPr>
          <a:xfrm>
            <a:off x="582295" y="3652520"/>
            <a:ext cx="11406505" cy="2861310"/>
          </a:xfrm>
          <a:prstGeom prst="rect">
            <a:avLst/>
          </a:prstGeom>
          <a:noFill/>
          <a:ln w="9525">
            <a:noFill/>
          </a:ln>
        </p:spPr>
        <p:txBody>
          <a:bodyPr wrap="square">
            <a:spAutoFit/>
          </a:bodyPr>
          <a:lstStyle/>
          <a:p>
            <a:pPr marL="0" indent="0">
              <a:lnSpc>
                <a:spcPct val="180000"/>
              </a:lnSpc>
            </a:pPr>
            <a:r>
              <a:rPr lang="zh-CN" altLang="en-US" sz="2000" b="0">
                <a:latin typeface="Consolas" panose="020B0609020204030204" charset="0"/>
                <a:ea typeface="宋体" panose="02010600030101010101" pitchFamily="2" charset="-122"/>
              </a:rPr>
              <a:t>在这个网页中我们做了两件事：</a:t>
            </a:r>
          </a:p>
          <a:p>
            <a:pPr marL="342900" indent="-342900">
              <a:lnSpc>
                <a:spcPct val="180000"/>
              </a:lnSpc>
              <a:buFont typeface="Wingdings" panose="05000000000000000000" charset="0"/>
              <a:buChar char="n"/>
            </a:pPr>
            <a:r>
              <a:rPr lang="zh-CN" altLang="en-US" sz="2000" b="0">
                <a:latin typeface="Consolas" panose="020B0609020204030204" charset="0"/>
                <a:ea typeface="宋体" panose="02010600030101010101" pitchFamily="2" charset="-122"/>
              </a:rPr>
              <a:t>首先定义了一个函数名字叫fun，这个函数接收一个参数data，并且将data进行弹出；</a:t>
            </a:r>
          </a:p>
          <a:p>
            <a:pPr marL="342900" indent="-342900">
              <a:lnSpc>
                <a:spcPct val="180000"/>
              </a:lnSpc>
              <a:buFont typeface="Wingdings" panose="05000000000000000000" charset="0"/>
              <a:buChar char="n"/>
            </a:pPr>
            <a:r>
              <a:rPr lang="zh-CN" altLang="en-US" sz="2000" b="0">
                <a:latin typeface="Consolas" panose="020B0609020204030204" charset="0"/>
                <a:ea typeface="宋体" panose="02010600030101010101" pitchFamily="2" charset="-122"/>
              </a:rPr>
              <a:t>然后引入了刚刚创建的php文件，这个php文件实际上是一个函数的调用语句“fun('你好')”。</a:t>
            </a:r>
          </a:p>
          <a:p>
            <a:pPr marL="342900" indent="-342900">
              <a:lnSpc>
                <a:spcPct val="180000"/>
              </a:lnSpc>
            </a:pPr>
            <a:r>
              <a:rPr lang="zh-CN" altLang="en-US" sz="2000" b="0">
                <a:latin typeface="Consolas" panose="020B0609020204030204" charset="0"/>
                <a:ea typeface="宋体" panose="02010600030101010101" pitchFamily="2" charset="-122"/>
              </a:rPr>
              <a:t>  也就是说，我们在127.0.0.1服务器上的index.html文件中定义了fun函数，并在127.0.0.2中调用了这个函数。</a:t>
            </a:r>
          </a:p>
        </p:txBody>
      </p:sp>
      <p:pic>
        <p:nvPicPr>
          <p:cNvPr id="5" name="图片 4"/>
          <p:cNvPicPr>
            <a:picLocks noChangeAspect="1"/>
          </p:cNvPicPr>
          <p:nvPr/>
        </p:nvPicPr>
        <p:blipFill>
          <a:blip r:embed="rId3"/>
          <a:stretch>
            <a:fillRect/>
          </a:stretch>
        </p:blipFill>
        <p:spPr>
          <a:xfrm>
            <a:off x="2073910" y="1597660"/>
            <a:ext cx="8253730" cy="20548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0852785" cy="504190"/>
          </a:xfrm>
        </p:spPr>
        <p:txBody>
          <a:bodyPr/>
          <a:lstStyle/>
          <a:p>
            <a:r>
              <a:rPr lang="en-US" cap="none">
                <a:solidFill>
                  <a:schemeClr val="tx1"/>
                </a:solidFill>
                <a:uFillTx/>
              </a:rPr>
              <a:t>12.4  JSONP跨域 - 	JSONP简介</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4" name="文本框 3"/>
          <p:cNvSpPr txBox="1"/>
          <p:nvPr/>
        </p:nvSpPr>
        <p:spPr>
          <a:xfrm>
            <a:off x="582295" y="1002665"/>
            <a:ext cx="11543665" cy="553085"/>
          </a:xfrm>
          <a:prstGeom prst="rect">
            <a:avLst/>
          </a:prstGeom>
          <a:noFill/>
          <a:ln w="9525">
            <a:noFill/>
          </a:ln>
        </p:spPr>
        <p:txBody>
          <a:bodyPr wrap="square">
            <a:spAutoFit/>
          </a:bodyPr>
          <a:lstStyle/>
          <a:p>
            <a:pPr marL="0" indent="0">
              <a:lnSpc>
                <a:spcPct val="150000"/>
              </a:lnSpc>
            </a:pPr>
            <a:r>
              <a:rPr sz="2000" b="0">
                <a:latin typeface="Consolas" panose="020B0609020204030204" charset="0"/>
                <a:ea typeface="宋体" panose="02010600030101010101" pitchFamily="2" charset="-122"/>
              </a:rPr>
              <a:t>程序运行效果如图所示。</a:t>
            </a:r>
          </a:p>
        </p:txBody>
      </p:sp>
      <p:pic>
        <p:nvPicPr>
          <p:cNvPr id="273" name="图片 273"/>
          <p:cNvPicPr>
            <a:picLocks noChangeAspect="1"/>
          </p:cNvPicPr>
          <p:nvPr/>
        </p:nvPicPr>
        <p:blipFill>
          <a:blip r:embed="rId3"/>
          <a:stretch>
            <a:fillRect/>
          </a:stretch>
        </p:blipFill>
        <p:spPr>
          <a:xfrm>
            <a:off x="2206625" y="1799590"/>
            <a:ext cx="7512685" cy="41719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0852785" cy="504190"/>
          </a:xfrm>
        </p:spPr>
        <p:txBody>
          <a:bodyPr/>
          <a:lstStyle/>
          <a:p>
            <a:r>
              <a:rPr lang="en-US" cap="none">
                <a:solidFill>
                  <a:schemeClr val="tx1"/>
                </a:solidFill>
                <a:uFillTx/>
              </a:rPr>
              <a:t>12.4  JSONP跨域 - 	JSONP简介</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4" name="文本框 3"/>
          <p:cNvSpPr txBox="1"/>
          <p:nvPr/>
        </p:nvSpPr>
        <p:spPr>
          <a:xfrm>
            <a:off x="582295" y="1002665"/>
            <a:ext cx="11543665" cy="1476375"/>
          </a:xfrm>
          <a:prstGeom prst="rect">
            <a:avLst/>
          </a:prstGeom>
          <a:noFill/>
          <a:ln w="9525">
            <a:noFill/>
          </a:ln>
        </p:spPr>
        <p:txBody>
          <a:bodyPr wrap="square">
            <a:spAutoFit/>
          </a:bodyPr>
          <a:lstStyle/>
          <a:p>
            <a:pPr marL="0" indent="0">
              <a:lnSpc>
                <a:spcPct val="150000"/>
              </a:lnSpc>
            </a:pPr>
            <a:r>
              <a:rPr sz="2000" b="0">
                <a:latin typeface="Consolas" panose="020B0609020204030204" charset="0"/>
                <a:ea typeface="宋体" panose="02010600030101010101" pitchFamily="2" charset="-122"/>
              </a:rPr>
              <a:t>请一定注意两个文件的作用：</a:t>
            </a:r>
          </a:p>
          <a:p>
            <a:pPr marL="342900" indent="-342900">
              <a:lnSpc>
                <a:spcPct val="150000"/>
              </a:lnSpc>
              <a:buFont typeface="Wingdings" panose="05000000000000000000" charset="0"/>
              <a:buChar char="n"/>
            </a:pPr>
            <a:r>
              <a:rPr sz="2000" b="0">
                <a:latin typeface="Consolas" panose="020B0609020204030204" charset="0"/>
                <a:ea typeface="宋体" panose="02010600030101010101" pitchFamily="2" charset="-122"/>
              </a:rPr>
              <a:t>info.php负责提供数据，它本身是一个函数的调用语句</a:t>
            </a:r>
          </a:p>
          <a:p>
            <a:pPr marL="342900" indent="-342900">
              <a:lnSpc>
                <a:spcPct val="150000"/>
              </a:lnSpc>
              <a:buFont typeface="Wingdings" panose="05000000000000000000" charset="0"/>
              <a:buChar char="n"/>
            </a:pPr>
            <a:r>
              <a:rPr sz="2000" b="0">
                <a:latin typeface="Consolas" panose="020B0609020204030204" charset="0"/>
                <a:ea typeface="宋体" panose="02010600030101010101" pitchFamily="2" charset="-122"/>
              </a:rPr>
              <a:t>index.html是请求数据的页面，它内部要书写函数定义的语句</a:t>
            </a:r>
          </a:p>
        </p:txBody>
      </p:sp>
      <p:sp>
        <p:nvSpPr>
          <p:cNvPr id="100" name="文本框 99"/>
          <p:cNvSpPr txBox="1"/>
          <p:nvPr/>
        </p:nvSpPr>
        <p:spPr>
          <a:xfrm>
            <a:off x="685165" y="2479040"/>
            <a:ext cx="5080000" cy="398780"/>
          </a:xfrm>
          <a:prstGeom prst="rect">
            <a:avLst/>
          </a:prstGeom>
          <a:noFill/>
          <a:ln w="9525">
            <a:noFill/>
          </a:ln>
        </p:spPr>
        <p:txBody>
          <a:bodyPr>
            <a:spAutoFit/>
          </a:bodyPr>
          <a:lstStyle/>
          <a:p>
            <a:pPr marL="0" indent="0"/>
            <a:r>
              <a:rPr lang="zh-CN" sz="2000" b="0">
                <a:latin typeface="Consolas" panose="020B0609020204030204" charset="0"/>
                <a:ea typeface="宋体" panose="02010600030101010101" pitchFamily="2" charset="-122"/>
              </a:rPr>
              <a:t>升级</a:t>
            </a:r>
            <a:r>
              <a:rPr lang="en-US" sz="2000" b="0">
                <a:latin typeface="Consolas" panose="020B0609020204030204" charset="0"/>
                <a:ea typeface="宋体" panose="02010600030101010101" pitchFamily="2" charset="-122"/>
                <a:cs typeface="Times New Roman" panose="02020603050405020304" charset="0"/>
              </a:rPr>
              <a:t>info.php</a:t>
            </a:r>
            <a:r>
              <a:rPr lang="zh-CN" sz="2000" b="0">
                <a:latin typeface="Consolas" panose="020B0609020204030204" charset="0"/>
                <a:ea typeface="宋体" panose="02010600030101010101" pitchFamily="2" charset="-122"/>
              </a:rPr>
              <a:t>文件的代码：</a:t>
            </a:r>
            <a:endParaRPr lang="zh-CN" altLang="en-US" sz="2000" b="0">
              <a:latin typeface="Consolas" panose="020B0609020204030204" charset="0"/>
              <a:ea typeface="宋体" panose="02010600030101010101" pitchFamily="2" charset="-122"/>
            </a:endParaRPr>
          </a:p>
        </p:txBody>
      </p:sp>
      <p:pic>
        <p:nvPicPr>
          <p:cNvPr id="3" name="图片 2"/>
          <p:cNvPicPr>
            <a:picLocks noChangeAspect="1"/>
          </p:cNvPicPr>
          <p:nvPr/>
        </p:nvPicPr>
        <p:blipFill>
          <a:blip r:embed="rId3"/>
          <a:stretch>
            <a:fillRect/>
          </a:stretch>
        </p:blipFill>
        <p:spPr>
          <a:xfrm>
            <a:off x="3391535" y="2941955"/>
            <a:ext cx="4717415" cy="1285240"/>
          </a:xfrm>
          <a:prstGeom prst="rect">
            <a:avLst/>
          </a:prstGeom>
        </p:spPr>
      </p:pic>
      <p:sp>
        <p:nvSpPr>
          <p:cNvPr id="5" name="文本框 4"/>
          <p:cNvSpPr txBox="1"/>
          <p:nvPr/>
        </p:nvSpPr>
        <p:spPr>
          <a:xfrm>
            <a:off x="582295" y="4472305"/>
            <a:ext cx="10934700" cy="891540"/>
          </a:xfrm>
          <a:prstGeom prst="rect">
            <a:avLst/>
          </a:prstGeom>
          <a:noFill/>
          <a:ln w="9525">
            <a:noFill/>
          </a:ln>
        </p:spPr>
        <p:txBody>
          <a:bodyPr wrap="square">
            <a:spAutoFit/>
          </a:bodyPr>
          <a:lstStyle/>
          <a:p>
            <a:pPr marL="0" indent="0">
              <a:lnSpc>
                <a:spcPct val="130000"/>
              </a:lnSpc>
            </a:pPr>
            <a:r>
              <a:rPr lang="zh-CN" sz="2000" b="0">
                <a:latin typeface="Consolas" panose="020B0609020204030204" charset="0"/>
                <a:ea typeface="宋体" panose="02010600030101010101" pitchFamily="2" charset="-122"/>
              </a:rPr>
              <a:t>访问网址</a:t>
            </a:r>
            <a:r>
              <a:rPr lang="en-US" sz="2000" b="0">
                <a:latin typeface="Consolas" panose="020B0609020204030204" charset="0"/>
                <a:ea typeface="宋体" panose="02010600030101010101" pitchFamily="2" charset="-122"/>
                <a:cs typeface="Times New Roman" panose="02020603050405020304" charset="0"/>
              </a:rPr>
              <a:t>http://127.0.0.2/info.php?callback=somefun</a:t>
            </a:r>
            <a:r>
              <a:rPr lang="zh-CN" sz="2000" b="0">
                <a:latin typeface="Consolas" panose="020B0609020204030204" charset="0"/>
                <a:ea typeface="宋体" panose="02010600030101010101" pitchFamily="2" charset="-122"/>
              </a:rPr>
              <a:t>，将能够得到一条调用</a:t>
            </a:r>
            <a:r>
              <a:rPr lang="en-US" sz="2000" b="0">
                <a:latin typeface="Consolas" panose="020B0609020204030204" charset="0"/>
                <a:ea typeface="宋体" panose="02010600030101010101" pitchFamily="2" charset="-122"/>
                <a:cs typeface="Times New Roman" panose="02020603050405020304" charset="0"/>
              </a:rPr>
              <a:t>“</a:t>
            </a:r>
            <a:r>
              <a:rPr lang="en-US" sz="2000" b="0">
                <a:latin typeface="Consolas" panose="020B0609020204030204" charset="0"/>
                <a:ea typeface="宋体" panose="02010600030101010101" pitchFamily="2" charset="-122"/>
              </a:rPr>
              <a:t>s</a:t>
            </a:r>
            <a:r>
              <a:rPr lang="en-US" sz="2000" b="0">
                <a:latin typeface="Consolas" panose="020B0609020204030204" charset="0"/>
                <a:ea typeface="宋体" panose="02010600030101010101" pitchFamily="2" charset="-122"/>
                <a:cs typeface="Times New Roman" panose="02020603050405020304" charset="0"/>
              </a:rPr>
              <a:t>omefun</a:t>
            </a:r>
            <a:r>
              <a:rPr lang="zh-CN" sz="2000" b="0">
                <a:latin typeface="Consolas" panose="020B0609020204030204" charset="0"/>
                <a:ea typeface="宋体" panose="02010600030101010101" pitchFamily="2" charset="-122"/>
                <a:cs typeface="Times New Roman" panose="02020603050405020304" charset="0"/>
              </a:rPr>
              <a:t>”函数的语句，如</a:t>
            </a:r>
            <a:r>
              <a:rPr lang="zh-CN" sz="2000" b="0">
                <a:latin typeface="Consolas" panose="020B0609020204030204" charset="0"/>
                <a:ea typeface="宋体" panose="02010600030101010101" pitchFamily="2" charset="-122"/>
              </a:rPr>
              <a:t>图所示。</a:t>
            </a:r>
            <a:endParaRPr lang="zh-CN" altLang="en-US" sz="2000" b="0">
              <a:latin typeface="Consolas" panose="020B0609020204030204" charset="0"/>
              <a:ea typeface="宋体" panose="02010600030101010101" pitchFamily="2" charset="-122"/>
            </a:endParaRPr>
          </a:p>
        </p:txBody>
      </p:sp>
      <p:pic>
        <p:nvPicPr>
          <p:cNvPr id="275" name="图片 275"/>
          <p:cNvPicPr>
            <a:picLocks noChangeAspect="1"/>
          </p:cNvPicPr>
          <p:nvPr/>
        </p:nvPicPr>
        <p:blipFill>
          <a:blip r:embed="rId4"/>
          <a:stretch>
            <a:fillRect/>
          </a:stretch>
        </p:blipFill>
        <p:spPr>
          <a:xfrm>
            <a:off x="3692525" y="5264150"/>
            <a:ext cx="4116070" cy="13989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0852785" cy="504190"/>
          </a:xfrm>
        </p:spPr>
        <p:txBody>
          <a:bodyPr/>
          <a:lstStyle/>
          <a:p>
            <a:r>
              <a:rPr lang="en-US" cap="none">
                <a:solidFill>
                  <a:schemeClr val="tx1"/>
                </a:solidFill>
                <a:uFillTx/>
              </a:rPr>
              <a:t>12.4  JSONP跨域 - 	JSONP简介</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4" name="文本框 3"/>
          <p:cNvSpPr txBox="1"/>
          <p:nvPr/>
        </p:nvSpPr>
        <p:spPr>
          <a:xfrm>
            <a:off x="582295" y="1002665"/>
            <a:ext cx="11543665" cy="1476375"/>
          </a:xfrm>
          <a:prstGeom prst="rect">
            <a:avLst/>
          </a:prstGeom>
          <a:noFill/>
          <a:ln w="9525">
            <a:noFill/>
          </a:ln>
        </p:spPr>
        <p:txBody>
          <a:bodyPr wrap="square">
            <a:spAutoFit/>
          </a:bodyPr>
          <a:lstStyle/>
          <a:p>
            <a:pPr marL="0" indent="0">
              <a:lnSpc>
                <a:spcPct val="150000"/>
              </a:lnSpc>
            </a:pPr>
            <a:r>
              <a:rPr sz="2000" b="0">
                <a:latin typeface="Consolas" panose="020B0609020204030204" charset="0"/>
                <a:ea typeface="宋体" panose="02010600030101010101" pitchFamily="2" charset="-122"/>
              </a:rPr>
              <a:t>页面上的内容由两部分组成：</a:t>
            </a:r>
          </a:p>
          <a:p>
            <a:pPr marL="342900" indent="-342900">
              <a:lnSpc>
                <a:spcPct val="150000"/>
              </a:lnSpc>
              <a:buFont typeface="Wingdings" panose="05000000000000000000" charset="0"/>
              <a:buChar char="n"/>
            </a:pPr>
            <a:r>
              <a:rPr sz="2000" b="0">
                <a:latin typeface="Consolas" panose="020B0609020204030204" charset="0"/>
                <a:ea typeface="宋体" panose="02010600030101010101" pitchFamily="2" charset="-122"/>
              </a:rPr>
              <a:t>{"a":6}是JSON，就是要传入到网页内部的数据</a:t>
            </a:r>
          </a:p>
          <a:p>
            <a:pPr marL="342900" indent="-342900">
              <a:lnSpc>
                <a:spcPct val="150000"/>
              </a:lnSpc>
              <a:buFont typeface="Wingdings" panose="05000000000000000000" charset="0"/>
              <a:buChar char="n"/>
            </a:pPr>
            <a:r>
              <a:rPr sz="2000" b="0">
                <a:latin typeface="Consolas" panose="020B0609020204030204" charset="0"/>
                <a:ea typeface="宋体" panose="02010600030101010101" pitchFamily="2" charset="-122"/>
              </a:rPr>
              <a:t>somefun()是数据额外的部分，称为padding</a:t>
            </a:r>
          </a:p>
        </p:txBody>
      </p:sp>
      <p:sp>
        <p:nvSpPr>
          <p:cNvPr id="5" name="文本框 4"/>
          <p:cNvSpPr txBox="1"/>
          <p:nvPr/>
        </p:nvSpPr>
        <p:spPr>
          <a:xfrm>
            <a:off x="582295" y="2479040"/>
            <a:ext cx="10934700" cy="1938020"/>
          </a:xfrm>
          <a:prstGeom prst="rect">
            <a:avLst/>
          </a:prstGeom>
          <a:noFill/>
          <a:ln w="9525">
            <a:noFill/>
          </a:ln>
        </p:spPr>
        <p:txBody>
          <a:bodyPr wrap="square">
            <a:spAutoFit/>
          </a:bodyPr>
          <a:lstStyle/>
          <a:p>
            <a:pPr marL="0" indent="0">
              <a:lnSpc>
                <a:spcPct val="150000"/>
              </a:lnSpc>
            </a:pPr>
            <a:r>
              <a:rPr sz="2000" b="0">
                <a:latin typeface="Consolas" panose="020B0609020204030204" charset="0"/>
                <a:ea typeface="宋体" panose="02010600030101010101" pitchFamily="2" charset="-122"/>
              </a:rPr>
              <a:t>JSONP的工作原理：数据页面上提供的不是JSON，而是JSON + Padding，即fun(JSON)的形式，这是函数的调用语句。前端页面需要定义这个fun函数，利用script标签没有跨域限制的“漏洞”，创建一个script标签且src属性指向这个网址，数据就通过参数传递“形实结合”进入了前端页面，解决了跨域问题。</a:t>
            </a:r>
          </a:p>
        </p:txBody>
      </p:sp>
      <p:sp>
        <p:nvSpPr>
          <p:cNvPr id="6" name="文本框 5"/>
          <p:cNvSpPr txBox="1"/>
          <p:nvPr/>
        </p:nvSpPr>
        <p:spPr>
          <a:xfrm>
            <a:off x="582295" y="4604385"/>
            <a:ext cx="11208385" cy="1660525"/>
          </a:xfrm>
          <a:prstGeom prst="rect">
            <a:avLst/>
          </a:prstGeom>
          <a:noFill/>
          <a:ln w="9525">
            <a:noFill/>
          </a:ln>
        </p:spPr>
        <p:txBody>
          <a:bodyPr wrap="square">
            <a:spAutoFit/>
          </a:bodyPr>
          <a:lstStyle/>
          <a:p>
            <a:pPr marL="0" indent="0">
              <a:lnSpc>
                <a:spcPct val="170000"/>
              </a:lnSpc>
            </a:pPr>
            <a:r>
              <a:rPr lang="en-US" sz="2000" b="0">
                <a:latin typeface="Consolas" panose="020B0609020204030204" charset="0"/>
                <a:ea typeface="宋体" panose="02010600030101010101" pitchFamily="2" charset="-122"/>
                <a:cs typeface="Times New Roman" panose="02020603050405020304" charset="0"/>
              </a:rPr>
              <a:t>JSONP</a:t>
            </a:r>
            <a:r>
              <a:rPr lang="zh-CN" sz="2000" b="0">
                <a:latin typeface="Consolas" panose="020B0609020204030204" charset="0"/>
                <a:ea typeface="宋体" panose="02010600030101010101" pitchFamily="2" charset="-122"/>
              </a:rPr>
              <a:t>跨域也是有缺点的：因为请求是由</a:t>
            </a:r>
            <a:r>
              <a:rPr lang="en-US" sz="2000" b="0">
                <a:latin typeface="Consolas" panose="020B0609020204030204" charset="0"/>
                <a:ea typeface="宋体" panose="02010600030101010101" pitchFamily="2" charset="-122"/>
                <a:cs typeface="Times New Roman" panose="02020603050405020304" charset="0"/>
              </a:rPr>
              <a:t>script</a:t>
            </a:r>
            <a:r>
              <a:rPr lang="zh-CN" sz="2000" b="0">
                <a:latin typeface="Consolas" panose="020B0609020204030204" charset="0"/>
                <a:ea typeface="宋体" panose="02010600030101010101" pitchFamily="2" charset="-122"/>
              </a:rPr>
              <a:t>标签发出的，相当于为页面加载了一个</a:t>
            </a:r>
            <a:r>
              <a:rPr lang="en-US" sz="2000" b="0">
                <a:latin typeface="Consolas" panose="020B0609020204030204" charset="0"/>
                <a:ea typeface="宋体" panose="02010600030101010101" pitchFamily="2" charset="-122"/>
                <a:cs typeface="Times New Roman" panose="02020603050405020304" charset="0"/>
              </a:rPr>
              <a:t>js</a:t>
            </a:r>
            <a:r>
              <a:rPr lang="zh-CN" sz="2000" b="0">
                <a:latin typeface="Consolas" panose="020B0609020204030204" charset="0"/>
                <a:ea typeface="宋体" panose="02010600030101010101" pitchFamily="2" charset="-122"/>
              </a:rPr>
              <a:t>文件，所以我们必须要能够保证这个外部文件是不会被非法篡改的。如果因为某种原因，外部</a:t>
            </a:r>
            <a:r>
              <a:rPr lang="en-US" sz="2000" b="0">
                <a:latin typeface="Consolas" panose="020B0609020204030204" charset="0"/>
                <a:ea typeface="宋体" panose="02010600030101010101" pitchFamily="2" charset="-122"/>
              </a:rPr>
              <a:t>js</a:t>
            </a:r>
            <a:r>
              <a:rPr lang="zh-CN" sz="2000" b="0">
                <a:latin typeface="Consolas" panose="020B0609020204030204" charset="0"/>
                <a:ea typeface="宋体" panose="02010600030101010101" pitchFamily="2" charset="-122"/>
              </a:rPr>
              <a:t>文件的代码被篡改，那么引入的这些</a:t>
            </a:r>
            <a:r>
              <a:rPr lang="en-US" sz="2000" b="0">
                <a:latin typeface="Consolas" panose="020B0609020204030204" charset="0"/>
                <a:ea typeface="宋体" panose="02010600030101010101" pitchFamily="2" charset="-122"/>
              </a:rPr>
              <a:t>js</a:t>
            </a:r>
            <a:r>
              <a:rPr lang="zh-CN" sz="2000" b="0">
                <a:latin typeface="Consolas" panose="020B0609020204030204" charset="0"/>
                <a:ea typeface="宋体" panose="02010600030101010101" pitchFamily="2" charset="-122"/>
              </a:rPr>
              <a:t>代码就会得到非常执行，影响用户信息安全。</a:t>
            </a:r>
            <a:endParaRPr lang="zh-CN" altLang="en-US" sz="2000" b="0">
              <a:latin typeface="Consolas" panose="020B0609020204030204" charset="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0852785" cy="504190"/>
          </a:xfrm>
        </p:spPr>
        <p:txBody>
          <a:bodyPr/>
          <a:lstStyle/>
          <a:p>
            <a:r>
              <a:rPr lang="en-US" cap="none">
                <a:solidFill>
                  <a:schemeClr val="tx1"/>
                </a:solidFill>
                <a:uFillTx/>
              </a:rPr>
              <a:t>12.4  JSONP跨域 - 	原生JavaScript使用JSONP</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4" name="文本框 3"/>
          <p:cNvSpPr txBox="1"/>
          <p:nvPr/>
        </p:nvSpPr>
        <p:spPr>
          <a:xfrm>
            <a:off x="582295" y="878205"/>
            <a:ext cx="11543665" cy="1938020"/>
          </a:xfrm>
          <a:prstGeom prst="rect">
            <a:avLst/>
          </a:prstGeom>
          <a:noFill/>
          <a:ln w="9525">
            <a:noFill/>
          </a:ln>
        </p:spPr>
        <p:txBody>
          <a:bodyPr wrap="square">
            <a:spAutoFit/>
          </a:bodyPr>
          <a:lstStyle/>
          <a:p>
            <a:pPr marL="0" indent="0">
              <a:lnSpc>
                <a:spcPct val="150000"/>
              </a:lnSpc>
            </a:pPr>
            <a:r>
              <a:rPr sz="2000" b="0">
                <a:latin typeface="Consolas" panose="020B0609020204030204" charset="0"/>
                <a:ea typeface="宋体" panose="02010600030101010101" pitchFamily="2" charset="-122"/>
              </a:rPr>
              <a:t>对于HTML页面，需要做的事情是：</a:t>
            </a:r>
          </a:p>
          <a:p>
            <a:pPr marL="342900" indent="-342900">
              <a:lnSpc>
                <a:spcPct val="150000"/>
              </a:lnSpc>
              <a:buFont typeface="Wingdings" panose="05000000000000000000" charset="0"/>
              <a:buChar char="n"/>
            </a:pPr>
            <a:r>
              <a:rPr sz="2000" b="0">
                <a:latin typeface="Consolas" panose="020B0609020204030204" charset="0"/>
                <a:ea typeface="宋体" panose="02010600030101010101" pitchFamily="2" charset="-122"/>
              </a:rPr>
              <a:t>定义一个函数（名字可以随机），但是一定要保证和请求JSONP时传入的callback参数相同。</a:t>
            </a:r>
          </a:p>
          <a:p>
            <a:pPr marL="342900" indent="-342900">
              <a:lnSpc>
                <a:spcPct val="150000"/>
              </a:lnSpc>
              <a:buFont typeface="Wingdings" panose="05000000000000000000" charset="0"/>
              <a:buChar char="n"/>
            </a:pPr>
            <a:r>
              <a:rPr sz="2000" b="0">
                <a:latin typeface="Consolas" panose="020B0609020204030204" charset="0"/>
                <a:ea typeface="宋体" panose="02010600030101010101" pitchFamily="2" charset="-122"/>
              </a:rPr>
              <a:t>动态创建script标签节点，设置src属性</a:t>
            </a:r>
          </a:p>
          <a:p>
            <a:pPr marL="342900" indent="-342900">
              <a:lnSpc>
                <a:spcPct val="150000"/>
              </a:lnSpc>
              <a:buFont typeface="Wingdings" panose="05000000000000000000" charset="0"/>
              <a:buChar char="n"/>
            </a:pPr>
            <a:r>
              <a:rPr sz="2000" b="0">
                <a:latin typeface="Consolas" panose="020B0609020204030204" charset="0"/>
                <a:ea typeface="宋体" panose="02010600030101010101" pitchFamily="2" charset="-122"/>
              </a:rPr>
              <a:t>添加这个script节点到DOM树上</a:t>
            </a:r>
          </a:p>
        </p:txBody>
      </p:sp>
      <p:sp>
        <p:nvSpPr>
          <p:cNvPr id="5" name="文本框 4"/>
          <p:cNvSpPr txBox="1"/>
          <p:nvPr/>
        </p:nvSpPr>
        <p:spPr>
          <a:xfrm>
            <a:off x="487680" y="2712085"/>
            <a:ext cx="10934700" cy="553085"/>
          </a:xfrm>
          <a:prstGeom prst="rect">
            <a:avLst/>
          </a:prstGeom>
          <a:noFill/>
          <a:ln w="9525">
            <a:noFill/>
          </a:ln>
        </p:spPr>
        <p:txBody>
          <a:bodyPr wrap="square">
            <a:spAutoFit/>
          </a:bodyPr>
          <a:lstStyle/>
          <a:p>
            <a:pPr marL="0" indent="0">
              <a:lnSpc>
                <a:spcPct val="150000"/>
              </a:lnSpc>
            </a:pPr>
            <a:r>
              <a:rPr sz="2000" b="0">
                <a:latin typeface="Consolas" panose="020B0609020204030204" charset="0"/>
                <a:ea typeface="宋体" panose="02010600030101010101" pitchFamily="2" charset="-122"/>
              </a:rPr>
              <a:t>网页的完整代码如下：</a:t>
            </a:r>
          </a:p>
        </p:txBody>
      </p:sp>
      <p:pic>
        <p:nvPicPr>
          <p:cNvPr id="3" name="图片 2"/>
          <p:cNvPicPr>
            <a:picLocks noChangeAspect="1"/>
          </p:cNvPicPr>
          <p:nvPr/>
        </p:nvPicPr>
        <p:blipFill>
          <a:blip r:embed="rId3"/>
          <a:stretch>
            <a:fillRect/>
          </a:stretch>
        </p:blipFill>
        <p:spPr>
          <a:xfrm>
            <a:off x="3102610" y="3047365"/>
            <a:ext cx="6845300" cy="36042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0852785" cy="504190"/>
          </a:xfrm>
        </p:spPr>
        <p:txBody>
          <a:bodyPr/>
          <a:lstStyle/>
          <a:p>
            <a:r>
              <a:rPr lang="en-US" cap="none">
                <a:solidFill>
                  <a:schemeClr val="tx1"/>
                </a:solidFill>
                <a:uFillTx/>
              </a:rPr>
              <a:t>12.4  JSONP跨域 - 	原生JavaScript使用JSONP</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4" name="文本框 3"/>
          <p:cNvSpPr txBox="1"/>
          <p:nvPr/>
        </p:nvSpPr>
        <p:spPr>
          <a:xfrm>
            <a:off x="582295" y="878205"/>
            <a:ext cx="11543665" cy="1014730"/>
          </a:xfrm>
          <a:prstGeom prst="rect">
            <a:avLst/>
          </a:prstGeom>
          <a:noFill/>
          <a:ln w="9525">
            <a:noFill/>
          </a:ln>
        </p:spPr>
        <p:txBody>
          <a:bodyPr wrap="square">
            <a:spAutoFit/>
          </a:bodyPr>
          <a:lstStyle/>
          <a:p>
            <a:pPr marL="0" indent="0">
              <a:lnSpc>
                <a:spcPct val="150000"/>
              </a:lnSpc>
            </a:pPr>
            <a:r>
              <a:rPr sz="2000" b="0">
                <a:latin typeface="Consolas" panose="020B0609020204030204" charset="0"/>
                <a:ea typeface="宋体" panose="02010600030101010101" pitchFamily="2" charset="-122"/>
              </a:rPr>
              <a:t>打开浏览器，输入网址127.0.0.1查看网页，点击按钮后会看见弹出警告框显示数字6，如图1218 点击按钮后发出JSONP请求所示。</a:t>
            </a:r>
          </a:p>
        </p:txBody>
      </p:sp>
      <p:pic>
        <p:nvPicPr>
          <p:cNvPr id="248" name="图片 248"/>
          <p:cNvPicPr>
            <a:picLocks noChangeAspect="1"/>
          </p:cNvPicPr>
          <p:nvPr/>
        </p:nvPicPr>
        <p:blipFill>
          <a:blip r:embed="rId3"/>
          <a:stretch>
            <a:fillRect/>
          </a:stretch>
        </p:blipFill>
        <p:spPr>
          <a:xfrm>
            <a:off x="1946275" y="2407285"/>
            <a:ext cx="8540115" cy="20434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0852785" cy="504190"/>
          </a:xfrm>
        </p:spPr>
        <p:txBody>
          <a:bodyPr/>
          <a:lstStyle/>
          <a:p>
            <a:r>
              <a:rPr lang="en-US" cap="none">
                <a:solidFill>
                  <a:schemeClr val="tx1"/>
                </a:solidFill>
                <a:uFillTx/>
              </a:rPr>
              <a:t>12.4  JSONP跨域 - 	jQuery使用JSONP</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4" name="文本框 3"/>
          <p:cNvSpPr txBox="1"/>
          <p:nvPr/>
        </p:nvSpPr>
        <p:spPr>
          <a:xfrm>
            <a:off x="582295" y="878205"/>
            <a:ext cx="11543665" cy="553085"/>
          </a:xfrm>
          <a:prstGeom prst="rect">
            <a:avLst/>
          </a:prstGeom>
          <a:noFill/>
          <a:ln w="9525">
            <a:noFill/>
          </a:ln>
        </p:spPr>
        <p:txBody>
          <a:bodyPr wrap="square">
            <a:spAutoFit/>
          </a:bodyPr>
          <a:lstStyle/>
          <a:p>
            <a:pPr marL="0" indent="0">
              <a:lnSpc>
                <a:spcPct val="150000"/>
              </a:lnSpc>
            </a:pPr>
            <a:r>
              <a:rPr sz="2000" b="0">
                <a:latin typeface="Consolas" panose="020B0609020204030204" charset="0"/>
                <a:ea typeface="宋体" panose="02010600030101010101" pitchFamily="2" charset="-122"/>
              </a:rPr>
              <a:t>jQuery简化了JSONP请求的发出：</a:t>
            </a:r>
          </a:p>
        </p:txBody>
      </p:sp>
      <p:pic>
        <p:nvPicPr>
          <p:cNvPr id="3" name="图片 2"/>
          <p:cNvPicPr>
            <a:picLocks noChangeAspect="1"/>
          </p:cNvPicPr>
          <p:nvPr/>
        </p:nvPicPr>
        <p:blipFill>
          <a:blip r:embed="rId3"/>
          <a:stretch>
            <a:fillRect/>
          </a:stretch>
        </p:blipFill>
        <p:spPr>
          <a:xfrm>
            <a:off x="3033395" y="1557655"/>
            <a:ext cx="4883150" cy="1828800"/>
          </a:xfrm>
          <a:prstGeom prst="rect">
            <a:avLst/>
          </a:prstGeom>
        </p:spPr>
      </p:pic>
      <p:sp>
        <p:nvSpPr>
          <p:cNvPr id="100" name="文本框 99"/>
          <p:cNvSpPr txBox="1"/>
          <p:nvPr/>
        </p:nvSpPr>
        <p:spPr>
          <a:xfrm>
            <a:off x="582295" y="3581400"/>
            <a:ext cx="10630535" cy="1014730"/>
          </a:xfrm>
          <a:prstGeom prst="rect">
            <a:avLst/>
          </a:prstGeom>
          <a:noFill/>
          <a:ln w="9525">
            <a:noFill/>
          </a:ln>
        </p:spPr>
        <p:txBody>
          <a:bodyPr wrap="square">
            <a:spAutoFit/>
          </a:bodyPr>
          <a:lstStyle/>
          <a:p>
            <a:pPr marL="0" indent="0">
              <a:lnSpc>
                <a:spcPct val="150000"/>
              </a:lnSpc>
            </a:pPr>
            <a:r>
              <a:rPr lang="zh-CN" sz="2000" b="0">
                <a:latin typeface="Consolas" panose="020B0609020204030204" charset="0"/>
                <a:ea typeface="宋体" panose="02010600030101010101" pitchFamily="2" charset="-122"/>
              </a:rPr>
              <a:t>在</a:t>
            </a:r>
            <a:r>
              <a:rPr lang="en-US" sz="2000" b="0">
                <a:latin typeface="Consolas" panose="020B0609020204030204" charset="0"/>
                <a:ea typeface="宋体" panose="02010600030101010101" pitchFamily="2" charset="-122"/>
                <a:cs typeface="Times New Roman" panose="02020603050405020304" charset="0"/>
              </a:rPr>
              <a:t>Chrome</a:t>
            </a:r>
            <a:r>
              <a:rPr lang="zh-CN" sz="2000" b="0">
                <a:latin typeface="Consolas" panose="020B0609020204030204" charset="0"/>
                <a:ea typeface="宋体" panose="02010600030101010101" pitchFamily="2" charset="-122"/>
              </a:rPr>
              <a:t>浏览器的控制台的</a:t>
            </a:r>
            <a:r>
              <a:rPr lang="en-US" sz="2000" b="0">
                <a:latin typeface="Consolas" panose="020B0609020204030204" charset="0"/>
                <a:ea typeface="宋体" panose="02010600030101010101" pitchFamily="2" charset="-122"/>
              </a:rPr>
              <a:t>Network</a:t>
            </a:r>
            <a:r>
              <a:rPr lang="zh-CN" sz="2000" b="0">
                <a:latin typeface="Consolas" panose="020B0609020204030204" charset="0"/>
                <a:ea typeface="宋体" panose="02010600030101010101" pitchFamily="2" charset="-122"/>
              </a:rPr>
              <a:t>面板可以看到</a:t>
            </a:r>
            <a:r>
              <a:rPr lang="en-US" sz="2000" b="0">
                <a:latin typeface="Consolas" panose="020B0609020204030204" charset="0"/>
                <a:ea typeface="宋体" panose="02010600030101010101" pitchFamily="2" charset="-122"/>
              </a:rPr>
              <a:t>jQuery</a:t>
            </a:r>
            <a:r>
              <a:rPr lang="zh-CN" sz="2000" b="0">
                <a:latin typeface="Consolas" panose="020B0609020204030204" charset="0"/>
                <a:ea typeface="宋体" panose="02010600030101010101" pitchFamily="2" charset="-122"/>
              </a:rPr>
              <a:t>发出的请求，函数名是“</a:t>
            </a:r>
            <a:r>
              <a:rPr lang="en-US" sz="2000" b="0">
                <a:latin typeface="Consolas" panose="020B0609020204030204" charset="0"/>
                <a:ea typeface="宋体" panose="02010600030101010101" pitchFamily="2" charset="-122"/>
              </a:rPr>
              <a:t>jQuery</a:t>
            </a:r>
            <a:r>
              <a:rPr lang="zh-CN" sz="2000" b="0">
                <a:latin typeface="Consolas" panose="020B0609020204030204" charset="0"/>
                <a:ea typeface="宋体" panose="02010600030101010101" pitchFamily="2" charset="-122"/>
              </a:rPr>
              <a:t>”开头，后面是随机数字，如图所示。</a:t>
            </a:r>
            <a:endParaRPr lang="zh-CN" altLang="en-US" sz="2000" b="0">
              <a:latin typeface="Consolas" panose="020B0609020204030204" charset="0"/>
              <a:ea typeface="宋体" panose="02010600030101010101" pitchFamily="2" charset="-122"/>
            </a:endParaRPr>
          </a:p>
        </p:txBody>
      </p:sp>
      <p:pic>
        <p:nvPicPr>
          <p:cNvPr id="51" name="图片 51"/>
          <p:cNvPicPr>
            <a:picLocks noChangeAspect="1"/>
          </p:cNvPicPr>
          <p:nvPr/>
        </p:nvPicPr>
        <p:blipFill>
          <a:blip r:embed="rId4"/>
          <a:stretch>
            <a:fillRect/>
          </a:stretch>
        </p:blipFill>
        <p:spPr>
          <a:xfrm>
            <a:off x="2399665" y="4665980"/>
            <a:ext cx="6150610" cy="16560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9"/>
          <p:cNvSpPr txBox="1"/>
          <p:nvPr/>
        </p:nvSpPr>
        <p:spPr>
          <a:xfrm>
            <a:off x="2211705" y="2955290"/>
            <a:ext cx="7767955" cy="676910"/>
          </a:xfrm>
          <a:prstGeom prst="rect">
            <a:avLst/>
          </a:prstGeom>
          <a:noFill/>
        </p:spPr>
        <p:txBody>
          <a:bodyPr wrap="square" lIns="0" tIns="0" rIns="0" bIns="0" rtlCol="0">
            <a:spAutoFit/>
          </a:bodyPr>
          <a:lstStyle/>
          <a:p>
            <a:pPr marL="0" lvl="1" algn="ctr"/>
            <a:r>
              <a:rPr lang="en-US" sz="4400" b="1" dirty="0">
                <a:solidFill>
                  <a:schemeClr val="accent1"/>
                </a:solidFill>
                <a:latin typeface="微软雅黑" panose="020B0503020204020204" pitchFamily="34" charset="-122"/>
                <a:ea typeface="微软雅黑" panose="020B0503020204020204" pitchFamily="34" charset="-122"/>
                <a:sym typeface="+mn-ea"/>
              </a:rPr>
              <a:t>12.5 实战案例：瀑布流</a:t>
            </a:r>
          </a:p>
        </p:txBody>
      </p:sp>
      <p:sp>
        <p:nvSpPr>
          <p:cNvPr id="44" name="五边形 43"/>
          <p:cNvSpPr/>
          <p:nvPr/>
        </p:nvSpPr>
        <p:spPr>
          <a:xfrm>
            <a:off x="0" y="2788200"/>
            <a:ext cx="1470864" cy="12816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
        <p:nvSpPr>
          <p:cNvPr id="48" name="任意多边形 47"/>
          <p:cNvSpPr/>
          <p:nvPr/>
        </p:nvSpPr>
        <p:spPr>
          <a:xfrm flipH="1">
            <a:off x="1470864" y="1625600"/>
            <a:ext cx="9250272" cy="3606800"/>
          </a:xfrm>
          <a:custGeom>
            <a:avLst/>
            <a:gdLst>
              <a:gd name="connsiteX0" fmla="*/ 6734601 w 8365511"/>
              <a:gd name="connsiteY0" fmla="*/ 0 h 3261820"/>
              <a:gd name="connsiteX1" fmla="*/ 6440954 w 8365511"/>
              <a:gd name="connsiteY1" fmla="*/ 0 h 3261820"/>
              <a:gd name="connsiteX2" fmla="*/ 1924557 w 8365511"/>
              <a:gd name="connsiteY2" fmla="*/ 0 h 3261820"/>
              <a:gd name="connsiteX3" fmla="*/ 1630910 w 8365511"/>
              <a:gd name="connsiteY3" fmla="*/ 0 h 3261820"/>
              <a:gd name="connsiteX4" fmla="*/ 0 w 8365511"/>
              <a:gd name="connsiteY4" fmla="*/ 1630910 h 3261820"/>
              <a:gd name="connsiteX5" fmla="*/ 1630910 w 8365511"/>
              <a:gd name="connsiteY5" fmla="*/ 3261820 h 3261820"/>
              <a:gd name="connsiteX6" fmla="*/ 1924557 w 8365511"/>
              <a:gd name="connsiteY6" fmla="*/ 3261820 h 3261820"/>
              <a:gd name="connsiteX7" fmla="*/ 6440954 w 8365511"/>
              <a:gd name="connsiteY7" fmla="*/ 3261820 h 3261820"/>
              <a:gd name="connsiteX8" fmla="*/ 6734601 w 8365511"/>
              <a:gd name="connsiteY8" fmla="*/ 3261820 h 3261820"/>
              <a:gd name="connsiteX9" fmla="*/ 8365511 w 8365511"/>
              <a:gd name="connsiteY9" fmla="*/ 1630910 h 3261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65511" h="3261820">
                <a:moveTo>
                  <a:pt x="6734601" y="0"/>
                </a:moveTo>
                <a:lnTo>
                  <a:pt x="6440954" y="0"/>
                </a:lnTo>
                <a:lnTo>
                  <a:pt x="1924557" y="0"/>
                </a:lnTo>
                <a:lnTo>
                  <a:pt x="1630910" y="0"/>
                </a:lnTo>
                <a:lnTo>
                  <a:pt x="0" y="1630910"/>
                </a:lnTo>
                <a:lnTo>
                  <a:pt x="1630910" y="3261820"/>
                </a:lnTo>
                <a:lnTo>
                  <a:pt x="1924557" y="3261820"/>
                </a:lnTo>
                <a:lnTo>
                  <a:pt x="6440954" y="3261820"/>
                </a:lnTo>
                <a:lnTo>
                  <a:pt x="6734601" y="3261820"/>
                </a:lnTo>
                <a:lnTo>
                  <a:pt x="8365511" y="1630910"/>
                </a:lnTo>
                <a:close/>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
        <p:nvSpPr>
          <p:cNvPr id="52" name="任意多边形 51"/>
          <p:cNvSpPr/>
          <p:nvPr/>
        </p:nvSpPr>
        <p:spPr>
          <a:xfrm flipH="1">
            <a:off x="1677131" y="1756372"/>
            <a:ext cx="8837738" cy="3345256"/>
          </a:xfrm>
          <a:custGeom>
            <a:avLst/>
            <a:gdLst>
              <a:gd name="connsiteX0" fmla="*/ 7135510 w 8801228"/>
              <a:gd name="connsiteY0" fmla="*/ 0 h 3331436"/>
              <a:gd name="connsiteX1" fmla="*/ 6878335 w 8801228"/>
              <a:gd name="connsiteY1" fmla="*/ 0 h 3331436"/>
              <a:gd name="connsiteX2" fmla="*/ 6835596 w 8801228"/>
              <a:gd name="connsiteY2" fmla="*/ 0 h 3331436"/>
              <a:gd name="connsiteX3" fmla="*/ 6578421 w 8801228"/>
              <a:gd name="connsiteY3" fmla="*/ 0 h 3331436"/>
              <a:gd name="connsiteX4" fmla="*/ 2222807 w 8801228"/>
              <a:gd name="connsiteY4" fmla="*/ 0 h 3331436"/>
              <a:gd name="connsiteX5" fmla="*/ 1965632 w 8801228"/>
              <a:gd name="connsiteY5" fmla="*/ 0 h 3331436"/>
              <a:gd name="connsiteX6" fmla="*/ 1922893 w 8801228"/>
              <a:gd name="connsiteY6" fmla="*/ 0 h 3331436"/>
              <a:gd name="connsiteX7" fmla="*/ 1665718 w 8801228"/>
              <a:gd name="connsiteY7" fmla="*/ 0 h 3331436"/>
              <a:gd name="connsiteX8" fmla="*/ 0 w 8801228"/>
              <a:gd name="connsiteY8" fmla="*/ 1665718 h 3331436"/>
              <a:gd name="connsiteX9" fmla="*/ 1665718 w 8801228"/>
              <a:gd name="connsiteY9" fmla="*/ 3331436 h 3331436"/>
              <a:gd name="connsiteX10" fmla="*/ 1922893 w 8801228"/>
              <a:gd name="connsiteY10" fmla="*/ 3331436 h 3331436"/>
              <a:gd name="connsiteX11" fmla="*/ 1965632 w 8801228"/>
              <a:gd name="connsiteY11" fmla="*/ 3331436 h 3331436"/>
              <a:gd name="connsiteX12" fmla="*/ 2222807 w 8801228"/>
              <a:gd name="connsiteY12" fmla="*/ 3331436 h 3331436"/>
              <a:gd name="connsiteX13" fmla="*/ 6578421 w 8801228"/>
              <a:gd name="connsiteY13" fmla="*/ 3331436 h 3331436"/>
              <a:gd name="connsiteX14" fmla="*/ 6835596 w 8801228"/>
              <a:gd name="connsiteY14" fmla="*/ 3331436 h 3331436"/>
              <a:gd name="connsiteX15" fmla="*/ 6878335 w 8801228"/>
              <a:gd name="connsiteY15" fmla="*/ 3331436 h 3331436"/>
              <a:gd name="connsiteX16" fmla="*/ 7135510 w 8801228"/>
              <a:gd name="connsiteY16" fmla="*/ 3331436 h 3331436"/>
              <a:gd name="connsiteX17" fmla="*/ 8801228 w 8801228"/>
              <a:gd name="connsiteY17" fmla="*/ 1665718 h 333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801228" h="3331436">
                <a:moveTo>
                  <a:pt x="7135510" y="0"/>
                </a:moveTo>
                <a:lnTo>
                  <a:pt x="6878335" y="0"/>
                </a:lnTo>
                <a:lnTo>
                  <a:pt x="6835596" y="0"/>
                </a:lnTo>
                <a:lnTo>
                  <a:pt x="6578421" y="0"/>
                </a:lnTo>
                <a:lnTo>
                  <a:pt x="2222807" y="0"/>
                </a:lnTo>
                <a:lnTo>
                  <a:pt x="1965632" y="0"/>
                </a:lnTo>
                <a:lnTo>
                  <a:pt x="1922893" y="0"/>
                </a:lnTo>
                <a:lnTo>
                  <a:pt x="1665718" y="0"/>
                </a:lnTo>
                <a:lnTo>
                  <a:pt x="0" y="1665718"/>
                </a:lnTo>
                <a:lnTo>
                  <a:pt x="1665718" y="3331436"/>
                </a:lnTo>
                <a:lnTo>
                  <a:pt x="1922893" y="3331436"/>
                </a:lnTo>
                <a:lnTo>
                  <a:pt x="1965632" y="3331436"/>
                </a:lnTo>
                <a:lnTo>
                  <a:pt x="2222807" y="3331436"/>
                </a:lnTo>
                <a:lnTo>
                  <a:pt x="6578421" y="3331436"/>
                </a:lnTo>
                <a:lnTo>
                  <a:pt x="6835596" y="3331436"/>
                </a:lnTo>
                <a:lnTo>
                  <a:pt x="6878335" y="3331436"/>
                </a:lnTo>
                <a:lnTo>
                  <a:pt x="7135510" y="3331436"/>
                </a:lnTo>
                <a:lnTo>
                  <a:pt x="8801228" y="1665718"/>
                </a:lnTo>
                <a:close/>
              </a:path>
            </a:pathLst>
          </a:custGeom>
          <a:noFill/>
          <a:ln w="762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53" name="五边形 52"/>
          <p:cNvSpPr/>
          <p:nvPr/>
        </p:nvSpPr>
        <p:spPr>
          <a:xfrm flipH="1">
            <a:off x="10721136" y="2788200"/>
            <a:ext cx="1470864" cy="12816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arn(outVertical)">
                                      <p:cBhvr>
                                        <p:cTn id="7" dur="500"/>
                                        <p:tgtEl>
                                          <p:spTgt spid="5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barn(inVertical)">
                                      <p:cBhvr>
                                        <p:cTn id="11" dur="500"/>
                                        <p:tgtEl>
                                          <p:spTgt spid="48"/>
                                        </p:tgtEl>
                                      </p:cBhvr>
                                    </p:animEffect>
                                  </p:childTnLst>
                                </p:cTn>
                              </p:par>
                            </p:childTnLst>
                          </p:cTn>
                        </p:par>
                        <p:par>
                          <p:cTn id="12" fill="hold">
                            <p:stCondLst>
                              <p:cond delay="1000"/>
                            </p:stCondLst>
                            <p:childTnLst>
                              <p:par>
                                <p:cTn id="13" presetID="2" presetClass="entr" presetSubtype="8"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500" fill="hold"/>
                                        <p:tgtEl>
                                          <p:spTgt spid="44"/>
                                        </p:tgtEl>
                                        <p:attrNameLst>
                                          <p:attrName>ppt_x</p:attrName>
                                        </p:attrNameLst>
                                      </p:cBhvr>
                                      <p:tavLst>
                                        <p:tav tm="0">
                                          <p:val>
                                            <p:strVal val="0-#ppt_w/2"/>
                                          </p:val>
                                        </p:tav>
                                        <p:tav tm="100000">
                                          <p:val>
                                            <p:strVal val="#ppt_x"/>
                                          </p:val>
                                        </p:tav>
                                      </p:tavLst>
                                    </p:anim>
                                    <p:anim calcmode="lin" valueType="num">
                                      <p:cBhvr additive="base">
                                        <p:cTn id="16" dur="500" fill="hold"/>
                                        <p:tgtEl>
                                          <p:spTgt spid="4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left)">
                                      <p:cBhvr>
                                        <p:cTn id="24" dur="3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4" grpId="0" bldLvl="0" animBg="1"/>
      <p:bldP spid="48" grpId="0" bldLvl="0" animBg="1"/>
      <p:bldP spid="52" grpId="0" bldLvl="0" animBg="1"/>
      <p:bldP spid="53"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0852785" cy="504190"/>
          </a:xfrm>
        </p:spPr>
        <p:txBody>
          <a:bodyPr/>
          <a:lstStyle/>
          <a:p>
            <a:r>
              <a:rPr lang="en-US" cap="none">
                <a:solidFill>
                  <a:schemeClr val="tx1"/>
                </a:solidFill>
                <a:uFillTx/>
              </a:rPr>
              <a:t>12.5 实战案例：瀑布流 - 瀑布流原理</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4" name="文本框 3"/>
          <p:cNvSpPr txBox="1"/>
          <p:nvPr/>
        </p:nvSpPr>
        <p:spPr>
          <a:xfrm>
            <a:off x="582295" y="910590"/>
            <a:ext cx="11543665" cy="553085"/>
          </a:xfrm>
          <a:prstGeom prst="rect">
            <a:avLst/>
          </a:prstGeom>
          <a:noFill/>
          <a:ln w="9525">
            <a:noFill/>
          </a:ln>
        </p:spPr>
        <p:txBody>
          <a:bodyPr wrap="square">
            <a:spAutoFit/>
          </a:bodyPr>
          <a:lstStyle/>
          <a:p>
            <a:pPr marL="0" indent="0">
              <a:lnSpc>
                <a:spcPct val="150000"/>
              </a:lnSpc>
            </a:pPr>
            <a:r>
              <a:rPr sz="2000" b="0">
                <a:latin typeface="Consolas" panose="020B0609020204030204" charset="0"/>
                <a:ea typeface="宋体" panose="02010600030101010101" pitchFamily="2" charset="-122"/>
              </a:rPr>
              <a:t>效果图如图所示。</a:t>
            </a:r>
          </a:p>
        </p:txBody>
      </p:sp>
      <p:pic>
        <p:nvPicPr>
          <p:cNvPr id="270" name="图片 270"/>
          <p:cNvPicPr>
            <a:picLocks noChangeAspect="1"/>
          </p:cNvPicPr>
          <p:nvPr/>
        </p:nvPicPr>
        <p:blipFill>
          <a:blip r:embed="rId3"/>
          <a:stretch>
            <a:fillRect/>
          </a:stretch>
        </p:blipFill>
        <p:spPr>
          <a:xfrm>
            <a:off x="1659890" y="1463675"/>
            <a:ext cx="9084945" cy="49212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0786110" cy="531495"/>
          </a:xfrm>
        </p:spPr>
        <p:txBody>
          <a:bodyPr/>
          <a:lstStyle/>
          <a:p>
            <a:r>
              <a:rPr lang="en-US" cap="none">
                <a:solidFill>
                  <a:schemeClr val="tx1"/>
                </a:solidFill>
                <a:uFillTx/>
              </a:rPr>
              <a:t>12</a:t>
            </a:r>
            <a:r>
              <a:rPr cap="none">
                <a:solidFill>
                  <a:schemeClr val="tx1"/>
                </a:solidFill>
                <a:uFillTx/>
              </a:rPr>
              <a:t>.1 </a:t>
            </a:r>
            <a:r>
              <a:rPr lang="zh-CN" cap="none">
                <a:solidFill>
                  <a:schemeClr val="tx1"/>
                </a:solidFill>
                <a:uFillTx/>
              </a:rPr>
              <a:t>简介</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100" name="文本框 99"/>
          <p:cNvSpPr txBox="1"/>
          <p:nvPr/>
        </p:nvSpPr>
        <p:spPr>
          <a:xfrm>
            <a:off x="582930" y="802005"/>
            <a:ext cx="11504930" cy="3192145"/>
          </a:xfrm>
          <a:prstGeom prst="rect">
            <a:avLst/>
          </a:prstGeom>
          <a:noFill/>
          <a:ln w="9525">
            <a:noFill/>
          </a:ln>
        </p:spPr>
        <p:txBody>
          <a:bodyPr wrap="square">
            <a:spAutoFit/>
          </a:bodyPr>
          <a:lstStyle/>
          <a:p>
            <a:pPr marL="0" indent="0">
              <a:lnSpc>
                <a:spcPct val="140000"/>
              </a:lnSpc>
            </a:pPr>
            <a:r>
              <a:rPr sz="2400" b="0">
                <a:latin typeface="Consolas" panose="020B0609020204030204" charset="0"/>
                <a:ea typeface="宋体" panose="02010600030101010101" pitchFamily="2" charset="-122"/>
              </a:rPr>
              <a:t>Ajax全称是Asynchronous Javascript And XML（异步 JavaScript 和 XML），是一种基于JavaScript的实现网页和服务器数据交换的技术。Ajax允许网页在不刷新的情况下，“偷偷”地与服务器进行信息交换，并局部改变页面。</a:t>
            </a:r>
          </a:p>
          <a:p>
            <a:pPr marL="0" indent="0">
              <a:lnSpc>
                <a:spcPct val="140000"/>
              </a:lnSpc>
            </a:pPr>
            <a:r>
              <a:rPr sz="2400" b="0">
                <a:latin typeface="Consolas" panose="020B0609020204030204" charset="0"/>
                <a:ea typeface="宋体" panose="02010600030101010101" pitchFamily="2" charset="-122"/>
              </a:rPr>
              <a:t>举几个例子</a:t>
            </a:r>
            <a:r>
              <a:rPr lang="zh-CN" sz="2400" b="0">
                <a:latin typeface="Consolas" panose="020B0609020204030204" charset="0"/>
                <a:ea typeface="宋体" panose="02010600030101010101" pitchFamily="2" charset="-122"/>
              </a:rPr>
              <a:t>：</a:t>
            </a:r>
            <a:endParaRPr sz="2400" b="0">
              <a:latin typeface="Consolas" panose="020B0609020204030204" charset="0"/>
              <a:ea typeface="宋体" panose="02010600030101010101" pitchFamily="2" charset="-122"/>
            </a:endParaRPr>
          </a:p>
          <a:p>
            <a:pPr marL="0" indent="0">
              <a:lnSpc>
                <a:spcPct val="140000"/>
              </a:lnSpc>
            </a:pPr>
            <a:r>
              <a:rPr sz="2400" b="0">
                <a:latin typeface="Consolas" panose="020B0609020204030204" charset="0"/>
                <a:ea typeface="宋体" panose="02010600030101010101" pitchFamily="2" charset="-122"/>
              </a:rPr>
              <a:t>在百度中搜索较长词语的时候，百度会对可能搜索的词语进行联想，显示一个下拉菜单共用户选择，提升了用户体验，如图所示。</a:t>
            </a:r>
          </a:p>
        </p:txBody>
      </p:sp>
      <p:pic>
        <p:nvPicPr>
          <p:cNvPr id="153" name="图片 153"/>
          <p:cNvPicPr>
            <a:picLocks noChangeAspect="1"/>
          </p:cNvPicPr>
          <p:nvPr/>
        </p:nvPicPr>
        <p:blipFill>
          <a:blip r:embed="rId3"/>
          <a:stretch>
            <a:fillRect/>
          </a:stretch>
        </p:blipFill>
        <p:spPr>
          <a:xfrm>
            <a:off x="1040765" y="4084955"/>
            <a:ext cx="10110470" cy="21062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0852785" cy="504190"/>
          </a:xfrm>
        </p:spPr>
        <p:txBody>
          <a:bodyPr/>
          <a:lstStyle/>
          <a:p>
            <a:r>
              <a:rPr lang="en-US" cap="none">
                <a:solidFill>
                  <a:schemeClr val="tx1"/>
                </a:solidFill>
                <a:uFillTx/>
              </a:rPr>
              <a:t>12.5 实战案例：瀑布流 - 完整代码</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4" name="文本框 3"/>
          <p:cNvSpPr txBox="1"/>
          <p:nvPr/>
        </p:nvSpPr>
        <p:spPr>
          <a:xfrm>
            <a:off x="582295" y="910590"/>
            <a:ext cx="11543665" cy="553085"/>
          </a:xfrm>
          <a:prstGeom prst="rect">
            <a:avLst/>
          </a:prstGeom>
          <a:noFill/>
          <a:ln w="9525">
            <a:noFill/>
          </a:ln>
        </p:spPr>
        <p:txBody>
          <a:bodyPr wrap="square">
            <a:spAutoFit/>
          </a:bodyPr>
          <a:lstStyle/>
          <a:p>
            <a:pPr marL="0" indent="0">
              <a:lnSpc>
                <a:spcPct val="150000"/>
              </a:lnSpc>
            </a:pPr>
            <a:r>
              <a:rPr sz="2000" b="0">
                <a:latin typeface="Consolas" panose="020B0609020204030204" charset="0"/>
                <a:ea typeface="宋体" panose="02010600030101010101" pitchFamily="2" charset="-122"/>
              </a:rPr>
              <a:t>瀑布流的完整代码如下：</a:t>
            </a:r>
          </a:p>
        </p:txBody>
      </p:sp>
      <p:pic>
        <p:nvPicPr>
          <p:cNvPr id="3" name="图片 2"/>
          <p:cNvPicPr>
            <a:picLocks noChangeAspect="1"/>
          </p:cNvPicPr>
          <p:nvPr/>
        </p:nvPicPr>
        <p:blipFill>
          <a:blip r:embed="rId3"/>
          <a:stretch>
            <a:fillRect/>
          </a:stretch>
        </p:blipFill>
        <p:spPr>
          <a:xfrm>
            <a:off x="879475" y="1577340"/>
            <a:ext cx="5276850" cy="5010150"/>
          </a:xfrm>
          <a:prstGeom prst="rect">
            <a:avLst/>
          </a:prstGeom>
        </p:spPr>
      </p:pic>
      <p:pic>
        <p:nvPicPr>
          <p:cNvPr id="5" name="图片 4"/>
          <p:cNvPicPr>
            <a:picLocks noChangeAspect="1"/>
          </p:cNvPicPr>
          <p:nvPr/>
        </p:nvPicPr>
        <p:blipFill>
          <a:blip r:embed="rId4"/>
          <a:stretch>
            <a:fillRect/>
          </a:stretch>
        </p:blipFill>
        <p:spPr>
          <a:xfrm>
            <a:off x="6360795" y="1577340"/>
            <a:ext cx="5367655" cy="50107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0852785" cy="504190"/>
          </a:xfrm>
        </p:spPr>
        <p:txBody>
          <a:bodyPr/>
          <a:lstStyle/>
          <a:p>
            <a:r>
              <a:rPr lang="en-US" cap="none">
                <a:solidFill>
                  <a:schemeClr val="tx1"/>
                </a:solidFill>
                <a:uFillTx/>
              </a:rPr>
              <a:t>12.5 实战案例：瀑布流 - 完整代码</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4" name="文本框 3"/>
          <p:cNvSpPr txBox="1"/>
          <p:nvPr/>
        </p:nvSpPr>
        <p:spPr>
          <a:xfrm>
            <a:off x="582295" y="910590"/>
            <a:ext cx="11543665" cy="553085"/>
          </a:xfrm>
          <a:prstGeom prst="rect">
            <a:avLst/>
          </a:prstGeom>
          <a:noFill/>
          <a:ln w="9525">
            <a:noFill/>
          </a:ln>
        </p:spPr>
        <p:txBody>
          <a:bodyPr wrap="square">
            <a:spAutoFit/>
          </a:bodyPr>
          <a:lstStyle/>
          <a:p>
            <a:pPr marL="0" indent="0">
              <a:lnSpc>
                <a:spcPct val="150000"/>
              </a:lnSpc>
            </a:pPr>
            <a:r>
              <a:rPr sz="2000" b="0">
                <a:latin typeface="Consolas" panose="020B0609020204030204" charset="0"/>
                <a:ea typeface="宋体" panose="02010600030101010101" pitchFamily="2" charset="-122"/>
              </a:rPr>
              <a:t>瀑布流的完整代码如下：</a:t>
            </a:r>
          </a:p>
        </p:txBody>
      </p:sp>
      <p:pic>
        <p:nvPicPr>
          <p:cNvPr id="6" name="图片 5"/>
          <p:cNvPicPr>
            <a:picLocks noChangeAspect="1"/>
          </p:cNvPicPr>
          <p:nvPr/>
        </p:nvPicPr>
        <p:blipFill>
          <a:blip r:embed="rId3"/>
          <a:stretch>
            <a:fillRect/>
          </a:stretch>
        </p:blipFill>
        <p:spPr>
          <a:xfrm>
            <a:off x="2749550" y="1463675"/>
            <a:ext cx="6792595" cy="52870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0852785" cy="504190"/>
          </a:xfrm>
        </p:spPr>
        <p:txBody>
          <a:bodyPr/>
          <a:lstStyle/>
          <a:p>
            <a:r>
              <a:rPr lang="en-US" cap="none">
                <a:solidFill>
                  <a:schemeClr val="tx1"/>
                </a:solidFill>
                <a:uFillTx/>
              </a:rPr>
              <a:t>12.5 实战案例：瀑布流 - 完整代码</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4" name="文本框 3"/>
          <p:cNvSpPr txBox="1"/>
          <p:nvPr/>
        </p:nvSpPr>
        <p:spPr>
          <a:xfrm>
            <a:off x="582295" y="910590"/>
            <a:ext cx="11543665" cy="553085"/>
          </a:xfrm>
          <a:prstGeom prst="rect">
            <a:avLst/>
          </a:prstGeom>
          <a:noFill/>
          <a:ln w="9525">
            <a:noFill/>
          </a:ln>
        </p:spPr>
        <p:txBody>
          <a:bodyPr wrap="square">
            <a:spAutoFit/>
          </a:bodyPr>
          <a:lstStyle/>
          <a:p>
            <a:pPr marL="0" indent="0">
              <a:lnSpc>
                <a:spcPct val="150000"/>
              </a:lnSpc>
            </a:pPr>
            <a:r>
              <a:rPr sz="2000" b="0">
                <a:latin typeface="Consolas" panose="020B0609020204030204" charset="0"/>
                <a:ea typeface="宋体" panose="02010600030101010101" pitchFamily="2" charset="-122"/>
              </a:rPr>
              <a:t>瀑布流的完整代码如下：</a:t>
            </a:r>
          </a:p>
        </p:txBody>
      </p:sp>
      <p:pic>
        <p:nvPicPr>
          <p:cNvPr id="3" name="图片 2"/>
          <p:cNvPicPr>
            <a:picLocks noChangeAspect="1"/>
          </p:cNvPicPr>
          <p:nvPr/>
        </p:nvPicPr>
        <p:blipFill>
          <a:blip r:embed="rId3"/>
          <a:stretch>
            <a:fillRect/>
          </a:stretch>
        </p:blipFill>
        <p:spPr>
          <a:xfrm>
            <a:off x="2870835" y="1463675"/>
            <a:ext cx="6449695" cy="52330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0852785" cy="504190"/>
          </a:xfrm>
        </p:spPr>
        <p:txBody>
          <a:bodyPr/>
          <a:lstStyle/>
          <a:p>
            <a:r>
              <a:rPr lang="en-US" cap="none">
                <a:solidFill>
                  <a:schemeClr val="tx1"/>
                </a:solidFill>
                <a:uFillTx/>
              </a:rPr>
              <a:t>12.5 实战案例：瀑布流 - 完整代码</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4" name="文本框 3"/>
          <p:cNvSpPr txBox="1"/>
          <p:nvPr/>
        </p:nvSpPr>
        <p:spPr>
          <a:xfrm>
            <a:off x="582295" y="910590"/>
            <a:ext cx="11543665" cy="553085"/>
          </a:xfrm>
          <a:prstGeom prst="rect">
            <a:avLst/>
          </a:prstGeom>
          <a:noFill/>
          <a:ln w="9525">
            <a:noFill/>
          </a:ln>
        </p:spPr>
        <p:txBody>
          <a:bodyPr wrap="square">
            <a:spAutoFit/>
          </a:bodyPr>
          <a:lstStyle/>
          <a:p>
            <a:pPr marL="0" indent="0">
              <a:lnSpc>
                <a:spcPct val="150000"/>
              </a:lnSpc>
            </a:pPr>
            <a:r>
              <a:rPr sz="2000" b="0">
                <a:latin typeface="Consolas" panose="020B0609020204030204" charset="0"/>
                <a:ea typeface="宋体" panose="02010600030101010101" pitchFamily="2" charset="-122"/>
              </a:rPr>
              <a:t>瀑布流的完整代码如下：</a:t>
            </a:r>
          </a:p>
        </p:txBody>
      </p:sp>
      <p:pic>
        <p:nvPicPr>
          <p:cNvPr id="5" name="图片 4"/>
          <p:cNvPicPr>
            <a:picLocks noChangeAspect="1"/>
          </p:cNvPicPr>
          <p:nvPr/>
        </p:nvPicPr>
        <p:blipFill>
          <a:blip r:embed="rId3"/>
          <a:stretch>
            <a:fillRect/>
          </a:stretch>
        </p:blipFill>
        <p:spPr>
          <a:xfrm>
            <a:off x="2096770" y="1532255"/>
            <a:ext cx="8320405" cy="47694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0852785" cy="504190"/>
          </a:xfrm>
        </p:spPr>
        <p:txBody>
          <a:bodyPr/>
          <a:lstStyle/>
          <a:p>
            <a:r>
              <a:rPr lang="en-US" cap="none">
                <a:solidFill>
                  <a:schemeClr val="tx1"/>
                </a:solidFill>
                <a:uFillTx/>
              </a:rPr>
              <a:t>12.5 实战案例：瀑布流 - 完整代码</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4" name="文本框 3"/>
          <p:cNvSpPr txBox="1"/>
          <p:nvPr/>
        </p:nvSpPr>
        <p:spPr>
          <a:xfrm>
            <a:off x="582295" y="815340"/>
            <a:ext cx="11543665" cy="553085"/>
          </a:xfrm>
          <a:prstGeom prst="rect">
            <a:avLst/>
          </a:prstGeom>
          <a:noFill/>
          <a:ln w="9525">
            <a:noFill/>
          </a:ln>
        </p:spPr>
        <p:txBody>
          <a:bodyPr wrap="square">
            <a:spAutoFit/>
          </a:bodyPr>
          <a:lstStyle/>
          <a:p>
            <a:pPr marL="0" indent="0">
              <a:lnSpc>
                <a:spcPct val="150000"/>
              </a:lnSpc>
            </a:pPr>
            <a:r>
              <a:rPr sz="2000" b="0">
                <a:latin typeface="Consolas" panose="020B0609020204030204" charset="0"/>
                <a:ea typeface="宋体" panose="02010600030101010101" pitchFamily="2" charset="-122"/>
              </a:rPr>
              <a:t>瀑布流的完整代码如下：</a:t>
            </a:r>
          </a:p>
        </p:txBody>
      </p:sp>
      <p:pic>
        <p:nvPicPr>
          <p:cNvPr id="3" name="图片 2"/>
          <p:cNvPicPr>
            <a:picLocks noChangeAspect="1"/>
          </p:cNvPicPr>
          <p:nvPr/>
        </p:nvPicPr>
        <p:blipFill>
          <a:blip r:embed="rId3"/>
          <a:stretch>
            <a:fillRect/>
          </a:stretch>
        </p:blipFill>
        <p:spPr>
          <a:xfrm>
            <a:off x="2144395" y="1368425"/>
            <a:ext cx="7543800" cy="53911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0852785" cy="504190"/>
          </a:xfrm>
        </p:spPr>
        <p:txBody>
          <a:bodyPr/>
          <a:lstStyle/>
          <a:p>
            <a:r>
              <a:rPr lang="en-US" cap="none">
                <a:solidFill>
                  <a:schemeClr val="tx1"/>
                </a:solidFill>
                <a:uFillTx/>
              </a:rPr>
              <a:t>12.5 实战案例：瀑布流 - 完整代码</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4" name="文本框 3"/>
          <p:cNvSpPr txBox="1"/>
          <p:nvPr/>
        </p:nvSpPr>
        <p:spPr>
          <a:xfrm>
            <a:off x="582295" y="815340"/>
            <a:ext cx="11543665" cy="553085"/>
          </a:xfrm>
          <a:prstGeom prst="rect">
            <a:avLst/>
          </a:prstGeom>
          <a:noFill/>
          <a:ln w="9525">
            <a:noFill/>
          </a:ln>
        </p:spPr>
        <p:txBody>
          <a:bodyPr wrap="square">
            <a:spAutoFit/>
          </a:bodyPr>
          <a:lstStyle/>
          <a:p>
            <a:pPr marL="0" indent="0">
              <a:lnSpc>
                <a:spcPct val="150000"/>
              </a:lnSpc>
            </a:pPr>
            <a:r>
              <a:rPr sz="2000" b="0">
                <a:latin typeface="Consolas" panose="020B0609020204030204" charset="0"/>
                <a:ea typeface="宋体" panose="02010600030101010101" pitchFamily="2" charset="-122"/>
              </a:rPr>
              <a:t>瀑布流的完整代码如下：</a:t>
            </a:r>
          </a:p>
        </p:txBody>
      </p:sp>
      <p:pic>
        <p:nvPicPr>
          <p:cNvPr id="6" name="图片 5"/>
          <p:cNvPicPr>
            <a:picLocks noChangeAspect="1"/>
          </p:cNvPicPr>
          <p:nvPr/>
        </p:nvPicPr>
        <p:blipFill>
          <a:blip r:embed="rId3"/>
          <a:stretch>
            <a:fillRect/>
          </a:stretch>
        </p:blipFill>
        <p:spPr>
          <a:xfrm>
            <a:off x="2367915" y="1491615"/>
            <a:ext cx="7000875" cy="49301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0852785" cy="504190"/>
          </a:xfrm>
        </p:spPr>
        <p:txBody>
          <a:bodyPr/>
          <a:lstStyle/>
          <a:p>
            <a:r>
              <a:rPr lang="en-US" cap="none">
                <a:solidFill>
                  <a:schemeClr val="tx1"/>
                </a:solidFill>
                <a:uFillTx/>
              </a:rPr>
              <a:t>12.5 实战案例：瀑布流 - 完整代码</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4" name="文本框 3"/>
          <p:cNvSpPr txBox="1"/>
          <p:nvPr/>
        </p:nvSpPr>
        <p:spPr>
          <a:xfrm>
            <a:off x="582295" y="815340"/>
            <a:ext cx="11543665" cy="553085"/>
          </a:xfrm>
          <a:prstGeom prst="rect">
            <a:avLst/>
          </a:prstGeom>
          <a:noFill/>
          <a:ln w="9525">
            <a:noFill/>
          </a:ln>
        </p:spPr>
        <p:txBody>
          <a:bodyPr wrap="square">
            <a:spAutoFit/>
          </a:bodyPr>
          <a:lstStyle/>
          <a:p>
            <a:pPr marL="0" indent="0">
              <a:lnSpc>
                <a:spcPct val="150000"/>
              </a:lnSpc>
            </a:pPr>
            <a:r>
              <a:rPr sz="2000" b="0">
                <a:latin typeface="Consolas" panose="020B0609020204030204" charset="0"/>
                <a:ea typeface="宋体" panose="02010600030101010101" pitchFamily="2" charset="-122"/>
              </a:rPr>
              <a:t>瀑布流的完整代码如下：</a:t>
            </a:r>
          </a:p>
        </p:txBody>
      </p:sp>
      <p:pic>
        <p:nvPicPr>
          <p:cNvPr id="3" name="图片 2"/>
          <p:cNvPicPr>
            <a:picLocks noChangeAspect="1"/>
          </p:cNvPicPr>
          <p:nvPr/>
        </p:nvPicPr>
        <p:blipFill>
          <a:blip r:embed="rId3"/>
          <a:stretch>
            <a:fillRect/>
          </a:stretch>
        </p:blipFill>
        <p:spPr>
          <a:xfrm>
            <a:off x="2282825" y="1368425"/>
            <a:ext cx="7254875" cy="52425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0852785" cy="504190"/>
          </a:xfrm>
        </p:spPr>
        <p:txBody>
          <a:bodyPr/>
          <a:lstStyle/>
          <a:p>
            <a:r>
              <a:rPr lang="en-US" cap="none">
                <a:solidFill>
                  <a:schemeClr val="tx1"/>
                </a:solidFill>
                <a:uFillTx/>
              </a:rPr>
              <a:t>12.5 实战案例：瀑布流 - 完整代码</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4" name="文本框 3"/>
          <p:cNvSpPr txBox="1"/>
          <p:nvPr/>
        </p:nvSpPr>
        <p:spPr>
          <a:xfrm>
            <a:off x="582295" y="815340"/>
            <a:ext cx="11543665" cy="553085"/>
          </a:xfrm>
          <a:prstGeom prst="rect">
            <a:avLst/>
          </a:prstGeom>
          <a:noFill/>
          <a:ln w="9525">
            <a:noFill/>
          </a:ln>
        </p:spPr>
        <p:txBody>
          <a:bodyPr wrap="square">
            <a:spAutoFit/>
          </a:bodyPr>
          <a:lstStyle/>
          <a:p>
            <a:pPr marL="0" indent="0">
              <a:lnSpc>
                <a:spcPct val="150000"/>
              </a:lnSpc>
            </a:pPr>
            <a:r>
              <a:rPr sz="2000" b="0">
                <a:latin typeface="Consolas" panose="020B0609020204030204" charset="0"/>
                <a:ea typeface="宋体" panose="02010600030101010101" pitchFamily="2" charset="-122"/>
              </a:rPr>
              <a:t>瀑布流的完整代码如下：</a:t>
            </a:r>
          </a:p>
        </p:txBody>
      </p:sp>
      <p:pic>
        <p:nvPicPr>
          <p:cNvPr id="5" name="图片 4"/>
          <p:cNvPicPr>
            <a:picLocks noChangeAspect="1"/>
          </p:cNvPicPr>
          <p:nvPr/>
        </p:nvPicPr>
        <p:blipFill>
          <a:blip r:embed="rId3"/>
          <a:stretch>
            <a:fillRect/>
          </a:stretch>
        </p:blipFill>
        <p:spPr>
          <a:xfrm>
            <a:off x="2343150" y="1501775"/>
            <a:ext cx="7376160" cy="41090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0852785" cy="504190"/>
          </a:xfrm>
        </p:spPr>
        <p:txBody>
          <a:bodyPr/>
          <a:lstStyle/>
          <a:p>
            <a:r>
              <a:rPr lang="en-US" cap="none">
                <a:solidFill>
                  <a:schemeClr val="tx1"/>
                </a:solidFill>
                <a:uFillTx/>
              </a:rPr>
              <a:t>12.5 实战案例：瀑布流 - 完整代码</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4" name="文本框 3"/>
          <p:cNvSpPr txBox="1"/>
          <p:nvPr/>
        </p:nvSpPr>
        <p:spPr>
          <a:xfrm>
            <a:off x="582295" y="815340"/>
            <a:ext cx="11543665" cy="553085"/>
          </a:xfrm>
          <a:prstGeom prst="rect">
            <a:avLst/>
          </a:prstGeom>
          <a:noFill/>
          <a:ln w="9525">
            <a:noFill/>
          </a:ln>
        </p:spPr>
        <p:txBody>
          <a:bodyPr wrap="square">
            <a:spAutoFit/>
          </a:bodyPr>
          <a:lstStyle/>
          <a:p>
            <a:pPr marL="0" indent="0">
              <a:lnSpc>
                <a:spcPct val="150000"/>
              </a:lnSpc>
            </a:pPr>
            <a:r>
              <a:rPr sz="2000" b="0">
                <a:latin typeface="Consolas" panose="020B0609020204030204" charset="0"/>
                <a:ea typeface="宋体" panose="02010600030101010101" pitchFamily="2" charset="-122"/>
              </a:rPr>
              <a:t>瀑布流的完整代码如下：</a:t>
            </a:r>
          </a:p>
        </p:txBody>
      </p:sp>
      <p:pic>
        <p:nvPicPr>
          <p:cNvPr id="3" name="图片 2"/>
          <p:cNvPicPr>
            <a:picLocks noChangeAspect="1"/>
          </p:cNvPicPr>
          <p:nvPr/>
        </p:nvPicPr>
        <p:blipFill>
          <a:blip r:embed="rId3"/>
          <a:stretch>
            <a:fillRect/>
          </a:stretch>
        </p:blipFill>
        <p:spPr>
          <a:xfrm>
            <a:off x="1907540" y="1513840"/>
            <a:ext cx="8256905" cy="43503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0852785" cy="504190"/>
          </a:xfrm>
        </p:spPr>
        <p:txBody>
          <a:bodyPr/>
          <a:lstStyle/>
          <a:p>
            <a:r>
              <a:rPr lang="en-US" cap="none">
                <a:solidFill>
                  <a:schemeClr val="tx1"/>
                </a:solidFill>
                <a:uFillTx/>
              </a:rPr>
              <a:t>12.5 实战案例：瀑布流 - 完整代码</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4" name="文本框 3"/>
          <p:cNvSpPr txBox="1"/>
          <p:nvPr/>
        </p:nvSpPr>
        <p:spPr>
          <a:xfrm>
            <a:off x="582295" y="815340"/>
            <a:ext cx="11543665" cy="553085"/>
          </a:xfrm>
          <a:prstGeom prst="rect">
            <a:avLst/>
          </a:prstGeom>
          <a:noFill/>
          <a:ln w="9525">
            <a:noFill/>
          </a:ln>
        </p:spPr>
        <p:txBody>
          <a:bodyPr wrap="square">
            <a:spAutoFit/>
          </a:bodyPr>
          <a:lstStyle/>
          <a:p>
            <a:pPr marL="0" indent="0">
              <a:lnSpc>
                <a:spcPct val="150000"/>
              </a:lnSpc>
            </a:pPr>
            <a:r>
              <a:rPr sz="2000" b="0">
                <a:latin typeface="Consolas" panose="020B0609020204030204" charset="0"/>
                <a:ea typeface="宋体" panose="02010600030101010101" pitchFamily="2" charset="-122"/>
              </a:rPr>
              <a:t>瀑布流的完整代码如下：</a:t>
            </a:r>
          </a:p>
        </p:txBody>
      </p:sp>
      <p:pic>
        <p:nvPicPr>
          <p:cNvPr id="5" name="图片 4"/>
          <p:cNvPicPr>
            <a:picLocks noChangeAspect="1"/>
          </p:cNvPicPr>
          <p:nvPr/>
        </p:nvPicPr>
        <p:blipFill>
          <a:blip r:embed="rId3"/>
          <a:stretch>
            <a:fillRect/>
          </a:stretch>
        </p:blipFill>
        <p:spPr>
          <a:xfrm>
            <a:off x="1921510" y="1552575"/>
            <a:ext cx="8348980" cy="45396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0786110" cy="531495"/>
          </a:xfrm>
        </p:spPr>
        <p:txBody>
          <a:bodyPr/>
          <a:lstStyle/>
          <a:p>
            <a:r>
              <a:rPr lang="en-US" cap="none">
                <a:solidFill>
                  <a:schemeClr val="tx1"/>
                </a:solidFill>
                <a:uFillTx/>
              </a:rPr>
              <a:t>12</a:t>
            </a:r>
            <a:r>
              <a:rPr cap="none">
                <a:solidFill>
                  <a:schemeClr val="tx1"/>
                </a:solidFill>
                <a:uFillTx/>
              </a:rPr>
              <a:t>.1 </a:t>
            </a:r>
            <a:r>
              <a:rPr lang="zh-CN" cap="none">
                <a:solidFill>
                  <a:schemeClr val="tx1"/>
                </a:solidFill>
                <a:uFillTx/>
              </a:rPr>
              <a:t>简介</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100" name="文本框 99"/>
          <p:cNvSpPr txBox="1"/>
          <p:nvPr/>
        </p:nvSpPr>
        <p:spPr>
          <a:xfrm>
            <a:off x="582295" y="864870"/>
            <a:ext cx="11504930" cy="1420495"/>
          </a:xfrm>
          <a:prstGeom prst="rect">
            <a:avLst/>
          </a:prstGeom>
          <a:noFill/>
          <a:ln w="9525">
            <a:noFill/>
          </a:ln>
        </p:spPr>
        <p:txBody>
          <a:bodyPr wrap="square">
            <a:spAutoFit/>
          </a:bodyPr>
          <a:lstStyle/>
          <a:p>
            <a:pPr marL="0" indent="0">
              <a:lnSpc>
                <a:spcPct val="120000"/>
              </a:lnSpc>
            </a:pPr>
            <a:r>
              <a:rPr sz="2400" b="0">
                <a:latin typeface="Consolas" panose="020B0609020204030204" charset="0"/>
                <a:ea typeface="宋体" panose="02010600030101010101" pitchFamily="2" charset="-122"/>
              </a:rPr>
              <a:t>打开Chrome浏览器的Network面板，观察网页是否和服务器之间有信息通信。输入搜索词语的时候，可以看见浏览器向服务器发送了查询请求，请求的类型是GET，并且将已经输入的词语“高等教育”通过wd属性传给了服务器，如图所示。</a:t>
            </a:r>
          </a:p>
        </p:txBody>
      </p:sp>
      <p:pic>
        <p:nvPicPr>
          <p:cNvPr id="170" name="图片 170"/>
          <p:cNvPicPr>
            <a:picLocks noChangeAspect="1"/>
          </p:cNvPicPr>
          <p:nvPr/>
        </p:nvPicPr>
        <p:blipFill>
          <a:blip r:embed="rId3"/>
          <a:stretch>
            <a:fillRect/>
          </a:stretch>
        </p:blipFill>
        <p:spPr>
          <a:xfrm>
            <a:off x="3036570" y="2285365"/>
            <a:ext cx="5947410" cy="44126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0786110" cy="531495"/>
          </a:xfrm>
        </p:spPr>
        <p:txBody>
          <a:bodyPr/>
          <a:lstStyle/>
          <a:p>
            <a:r>
              <a:rPr lang="en-US" cap="none">
                <a:solidFill>
                  <a:schemeClr val="tx1"/>
                </a:solidFill>
                <a:uFillTx/>
              </a:rPr>
              <a:t>12</a:t>
            </a:r>
            <a:r>
              <a:rPr cap="none">
                <a:solidFill>
                  <a:schemeClr val="tx1"/>
                </a:solidFill>
                <a:uFillTx/>
              </a:rPr>
              <a:t>.1 </a:t>
            </a:r>
            <a:r>
              <a:rPr lang="zh-CN" cap="none">
                <a:solidFill>
                  <a:schemeClr val="tx1"/>
                </a:solidFill>
                <a:uFillTx/>
              </a:rPr>
              <a:t>简介</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100" name="文本框 99"/>
          <p:cNvSpPr txBox="1"/>
          <p:nvPr/>
        </p:nvSpPr>
        <p:spPr>
          <a:xfrm>
            <a:off x="582295" y="864870"/>
            <a:ext cx="11504930" cy="1863725"/>
          </a:xfrm>
          <a:prstGeom prst="rect">
            <a:avLst/>
          </a:prstGeom>
          <a:noFill/>
          <a:ln w="9525">
            <a:noFill/>
          </a:ln>
        </p:spPr>
        <p:txBody>
          <a:bodyPr wrap="square">
            <a:spAutoFit/>
          </a:bodyPr>
          <a:lstStyle/>
          <a:p>
            <a:pPr marL="0" indent="0">
              <a:lnSpc>
                <a:spcPct val="120000"/>
              </a:lnSpc>
            </a:pPr>
            <a:r>
              <a:rPr sz="2400" b="0">
                <a:latin typeface="Consolas" panose="020B0609020204030204" charset="0"/>
                <a:ea typeface="宋体" panose="02010600030101010101" pitchFamily="2" charset="-122"/>
              </a:rPr>
              <a:t>这就是Ajax技术：查询请求都是偷偷发出的，用户无法察觉。在注册网易邮箱的时候，系统会自动验证我们的邮箱名是否已经被占用，如果已经被占用，则网页会显示一个提示框，提醒我们进行更换，而不需要等我们点击下一步之后，再告诉我们结果。如图所示。</a:t>
            </a:r>
          </a:p>
        </p:txBody>
      </p:sp>
      <p:pic>
        <p:nvPicPr>
          <p:cNvPr id="171" name="图片 171"/>
          <p:cNvPicPr>
            <a:picLocks noChangeAspect="1"/>
          </p:cNvPicPr>
          <p:nvPr/>
        </p:nvPicPr>
        <p:blipFill>
          <a:blip r:embed="rId3"/>
          <a:stretch>
            <a:fillRect/>
          </a:stretch>
        </p:blipFill>
        <p:spPr>
          <a:xfrm>
            <a:off x="3013710" y="2406650"/>
            <a:ext cx="5946140" cy="40874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0786110" cy="531495"/>
          </a:xfrm>
        </p:spPr>
        <p:txBody>
          <a:bodyPr/>
          <a:lstStyle/>
          <a:p>
            <a:r>
              <a:rPr lang="en-US" cap="none">
                <a:solidFill>
                  <a:schemeClr val="tx1"/>
                </a:solidFill>
                <a:uFillTx/>
              </a:rPr>
              <a:t>12</a:t>
            </a:r>
            <a:r>
              <a:rPr cap="none">
                <a:solidFill>
                  <a:schemeClr val="tx1"/>
                </a:solidFill>
                <a:uFillTx/>
              </a:rPr>
              <a:t>.1 </a:t>
            </a:r>
            <a:r>
              <a:rPr lang="zh-CN" cap="none">
                <a:solidFill>
                  <a:schemeClr val="tx1"/>
                </a:solidFill>
                <a:uFillTx/>
              </a:rPr>
              <a:t>简介</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100" name="文本框 99"/>
          <p:cNvSpPr txBox="1"/>
          <p:nvPr/>
        </p:nvSpPr>
        <p:spPr>
          <a:xfrm>
            <a:off x="582295" y="864870"/>
            <a:ext cx="11504930" cy="534035"/>
          </a:xfrm>
          <a:prstGeom prst="rect">
            <a:avLst/>
          </a:prstGeom>
          <a:noFill/>
          <a:ln w="9525">
            <a:noFill/>
          </a:ln>
        </p:spPr>
        <p:txBody>
          <a:bodyPr wrap="square">
            <a:spAutoFit/>
          </a:bodyPr>
          <a:lstStyle/>
          <a:p>
            <a:pPr marL="0" indent="0">
              <a:lnSpc>
                <a:spcPct val="120000"/>
              </a:lnSpc>
            </a:pPr>
            <a:r>
              <a:rPr sz="2400" b="0">
                <a:latin typeface="Consolas" panose="020B0609020204030204" charset="0"/>
                <a:ea typeface="宋体" panose="02010600030101010101" pitchFamily="2" charset="-122"/>
              </a:rPr>
              <a:t>通过Chrome浏览器的Network面板来监测这次请求行为，如图所示。</a:t>
            </a:r>
          </a:p>
        </p:txBody>
      </p:sp>
      <p:pic>
        <p:nvPicPr>
          <p:cNvPr id="172" name="图片 172"/>
          <p:cNvPicPr>
            <a:picLocks noChangeAspect="1"/>
          </p:cNvPicPr>
          <p:nvPr/>
        </p:nvPicPr>
        <p:blipFill>
          <a:blip r:embed="rId3"/>
          <a:stretch>
            <a:fillRect/>
          </a:stretch>
        </p:blipFill>
        <p:spPr>
          <a:xfrm>
            <a:off x="1795780" y="1891030"/>
            <a:ext cx="8600440" cy="38322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0786110" cy="531495"/>
          </a:xfrm>
        </p:spPr>
        <p:txBody>
          <a:bodyPr/>
          <a:lstStyle/>
          <a:p>
            <a:r>
              <a:rPr lang="en-US" cap="none">
                <a:solidFill>
                  <a:schemeClr val="tx1"/>
                </a:solidFill>
                <a:uFillTx/>
              </a:rPr>
              <a:t>12</a:t>
            </a:r>
            <a:r>
              <a:rPr cap="none">
                <a:solidFill>
                  <a:schemeClr val="tx1"/>
                </a:solidFill>
                <a:uFillTx/>
              </a:rPr>
              <a:t>.1 </a:t>
            </a:r>
            <a:r>
              <a:rPr lang="zh-CN" cap="none">
                <a:solidFill>
                  <a:schemeClr val="tx1"/>
                </a:solidFill>
                <a:uFillTx/>
              </a:rPr>
              <a:t>简介</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100" name="文本框 99"/>
          <p:cNvSpPr txBox="1"/>
          <p:nvPr/>
        </p:nvSpPr>
        <p:spPr>
          <a:xfrm>
            <a:off x="582295" y="937895"/>
            <a:ext cx="11504930" cy="534035"/>
          </a:xfrm>
          <a:prstGeom prst="rect">
            <a:avLst/>
          </a:prstGeom>
          <a:noFill/>
          <a:ln w="9525">
            <a:noFill/>
          </a:ln>
        </p:spPr>
        <p:txBody>
          <a:bodyPr wrap="square">
            <a:spAutoFit/>
          </a:bodyPr>
          <a:lstStyle/>
          <a:p>
            <a:pPr marL="0" indent="0">
              <a:lnSpc>
                <a:spcPct val="120000"/>
              </a:lnSpc>
            </a:pPr>
            <a:r>
              <a:rPr sz="2400" b="0">
                <a:latin typeface="Consolas" panose="020B0609020204030204" charset="0"/>
                <a:ea typeface="宋体" panose="02010600030101010101" pitchFamily="2" charset="-122"/>
              </a:rPr>
              <a:t>在Network面板中点击这次请求，可以看见这次请求的细节，如图所示。</a:t>
            </a:r>
          </a:p>
        </p:txBody>
      </p:sp>
      <p:pic>
        <p:nvPicPr>
          <p:cNvPr id="173" name="图片 173"/>
          <p:cNvPicPr>
            <a:picLocks noChangeAspect="1"/>
          </p:cNvPicPr>
          <p:nvPr/>
        </p:nvPicPr>
        <p:blipFill>
          <a:blip r:embed="rId3"/>
          <a:stretch>
            <a:fillRect/>
          </a:stretch>
        </p:blipFill>
        <p:spPr>
          <a:xfrm>
            <a:off x="1421765" y="1891030"/>
            <a:ext cx="9348470" cy="42392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0786110" cy="531495"/>
          </a:xfrm>
        </p:spPr>
        <p:txBody>
          <a:bodyPr/>
          <a:lstStyle/>
          <a:p>
            <a:r>
              <a:rPr lang="en-US" cap="none">
                <a:solidFill>
                  <a:schemeClr val="tx1"/>
                </a:solidFill>
                <a:uFillTx/>
              </a:rPr>
              <a:t>12</a:t>
            </a:r>
            <a:r>
              <a:rPr cap="none">
                <a:solidFill>
                  <a:schemeClr val="tx1"/>
                </a:solidFill>
                <a:uFillTx/>
              </a:rPr>
              <a:t>.1 </a:t>
            </a:r>
            <a:r>
              <a:rPr lang="zh-CN" cap="none">
                <a:solidFill>
                  <a:schemeClr val="tx1"/>
                </a:solidFill>
                <a:uFillTx/>
              </a:rPr>
              <a:t>简介</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100" name="文本框 99"/>
          <p:cNvSpPr txBox="1"/>
          <p:nvPr/>
        </p:nvSpPr>
        <p:spPr>
          <a:xfrm>
            <a:off x="582295" y="937895"/>
            <a:ext cx="11504930" cy="1529715"/>
          </a:xfrm>
          <a:prstGeom prst="rect">
            <a:avLst/>
          </a:prstGeom>
          <a:noFill/>
          <a:ln w="9525">
            <a:noFill/>
          </a:ln>
        </p:spPr>
        <p:txBody>
          <a:bodyPr wrap="square">
            <a:spAutoFit/>
          </a:bodyPr>
          <a:lstStyle/>
          <a:p>
            <a:pPr marL="0" indent="0">
              <a:lnSpc>
                <a:spcPct val="130000"/>
              </a:lnSpc>
            </a:pPr>
            <a:r>
              <a:rPr sz="2400" b="0">
                <a:latin typeface="Consolas" panose="020B0609020204030204" charset="0"/>
                <a:ea typeface="宋体" panose="02010600030101010101" pitchFamily="2" charset="-122"/>
              </a:rPr>
              <a:t>点击面板上的Response选项卡即可以查看，如图所示。服务器向浏览器发回了一个JSON数据，这个数据标明了哪些邮箱目前可以使用，没有出现的邮箱种类表示已经被占用。</a:t>
            </a:r>
          </a:p>
        </p:txBody>
      </p:sp>
      <p:pic>
        <p:nvPicPr>
          <p:cNvPr id="174" name="图片 174"/>
          <p:cNvPicPr>
            <a:picLocks noChangeAspect="1"/>
          </p:cNvPicPr>
          <p:nvPr/>
        </p:nvPicPr>
        <p:blipFill>
          <a:blip r:embed="rId3"/>
          <a:stretch>
            <a:fillRect/>
          </a:stretch>
        </p:blipFill>
        <p:spPr>
          <a:xfrm>
            <a:off x="390525" y="3032125"/>
            <a:ext cx="11464290" cy="1371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FFFFFF"/>
      </a:dk2>
      <a:lt2>
        <a:srgbClr val="18B4C3"/>
      </a:lt2>
      <a:accent1>
        <a:srgbClr val="BD0000"/>
      </a:accent1>
      <a:accent2>
        <a:srgbClr val="FFC000"/>
      </a:accent2>
      <a:accent3>
        <a:srgbClr val="40464A"/>
      </a:accent3>
      <a:accent4>
        <a:srgbClr val="9CC35D"/>
      </a:accent4>
      <a:accent5>
        <a:srgbClr val="FFFFFF"/>
      </a:accent5>
      <a:accent6>
        <a:srgbClr val="FF6600"/>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sz="1600" b="1" dirty="0" smtClean="0">
            <a:solidFill>
              <a:schemeClr val="accent6"/>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1360</Words>
  <Application>Microsoft Office PowerPoint</Application>
  <PresentationFormat>宽屏</PresentationFormat>
  <Paragraphs>198</Paragraphs>
  <Slides>49</Slides>
  <Notes>49</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49</vt:i4>
      </vt:variant>
    </vt:vector>
  </HeadingPairs>
  <TitlesOfParts>
    <vt:vector size="60" baseType="lpstr">
      <vt:lpstr>Swis721 Lt BT</vt:lpstr>
      <vt:lpstr>宋体</vt:lpstr>
      <vt:lpstr>微软雅黑</vt:lpstr>
      <vt:lpstr>Agency FB</vt:lpstr>
      <vt:lpstr>Arial</vt:lpstr>
      <vt:lpstr>Calibri</vt:lpstr>
      <vt:lpstr>Consolas</vt:lpstr>
      <vt:lpstr>LilyUPC</vt:lpstr>
      <vt:lpstr>Times New Roman</vt:lpstr>
      <vt:lpstr>Wingdings</vt:lpstr>
      <vt:lpstr>Office 主题​​</vt:lpstr>
      <vt:lpstr>PowerPoint 演示文稿</vt:lpstr>
      <vt:lpstr>PowerPoint 演示文稿</vt:lpstr>
      <vt:lpstr>PowerPoint 演示文稿</vt:lpstr>
      <vt:lpstr>12.1 简介</vt:lpstr>
      <vt:lpstr>12.1 简介</vt:lpstr>
      <vt:lpstr>12.1 简介</vt:lpstr>
      <vt:lpstr>12.1 简介</vt:lpstr>
      <vt:lpstr>12.1 简介</vt:lpstr>
      <vt:lpstr>12.1 简介</vt:lpstr>
      <vt:lpstr>PowerPoint 演示文稿</vt:lpstr>
      <vt:lpstr>12.2 jQuery实现Ajax - GET请求</vt:lpstr>
      <vt:lpstr>12.2 jQuery实现Ajax - GET请求</vt:lpstr>
      <vt:lpstr>12.2 jQuery实现Ajax - GET请求</vt:lpstr>
      <vt:lpstr>12.2 jQuery实现Ajax - GET请求</vt:lpstr>
      <vt:lpstr>12.2 jQuery实现Ajax - POST请求</vt:lpstr>
      <vt:lpstr>12.2 jQuery实现Ajax - POST请求</vt:lpstr>
      <vt:lpstr>12.2 jQuery实现Ajax - POST请求</vt:lpstr>
      <vt:lpstr>12.2 jQuery实现Ajax - POST请求</vt:lpstr>
      <vt:lpstr>PowerPoint 演示文稿</vt:lpstr>
      <vt:lpstr>12.3 原生JavaScript实现Ajax - GET请求</vt:lpstr>
      <vt:lpstr>12.3 原生JavaScript实现Ajax - GET请求</vt:lpstr>
      <vt:lpstr>12.3 原生JavaScript实现Ajax - GET请求</vt:lpstr>
      <vt:lpstr>12.3 原生JavaScript实现Ajax - GET请求</vt:lpstr>
      <vt:lpstr>12.3 原生JavaScript实现Ajax - GET请求</vt:lpstr>
      <vt:lpstr>12.3 原生JavaScript实现Ajax - POST请求</vt:lpstr>
      <vt:lpstr>12.3 原生JavaScript实现Ajax - POST请求</vt:lpstr>
      <vt:lpstr>12.3 原生JavaScript实现Ajax - POST请求</vt:lpstr>
      <vt:lpstr>PowerPoint 演示文稿</vt:lpstr>
      <vt:lpstr>12.4  JSONP跨域 - Ajax限制跨域</vt:lpstr>
      <vt:lpstr>12.4  JSONP跨域 -  JSONP简介</vt:lpstr>
      <vt:lpstr>12.4  JSONP跨域 -  JSONP简介</vt:lpstr>
      <vt:lpstr>12.4  JSONP跨域 -  JSONP简介</vt:lpstr>
      <vt:lpstr>12.4  JSONP跨域 -  JSONP简介</vt:lpstr>
      <vt:lpstr>12.4  JSONP跨域 -  JSONP简介</vt:lpstr>
      <vt:lpstr>12.4  JSONP跨域 -  原生JavaScript使用JSONP</vt:lpstr>
      <vt:lpstr>12.4  JSONP跨域 -  原生JavaScript使用JSONP</vt:lpstr>
      <vt:lpstr>12.4  JSONP跨域 -  jQuery使用JSONP</vt:lpstr>
      <vt:lpstr>PowerPoint 演示文稿</vt:lpstr>
      <vt:lpstr>12.5 实战案例：瀑布流 - 瀑布流原理</vt:lpstr>
      <vt:lpstr>12.5 实战案例：瀑布流 - 完整代码</vt:lpstr>
      <vt:lpstr>12.5 实战案例：瀑布流 - 完整代码</vt:lpstr>
      <vt:lpstr>12.5 实战案例：瀑布流 - 完整代码</vt:lpstr>
      <vt:lpstr>12.5 实战案例：瀑布流 - 完整代码</vt:lpstr>
      <vt:lpstr>12.5 实战案例：瀑布流 - 完整代码</vt:lpstr>
      <vt:lpstr>12.5 实战案例：瀑布流 - 完整代码</vt:lpstr>
      <vt:lpstr>12.5 实战案例：瀑布流 - 完整代码</vt:lpstr>
      <vt:lpstr>12.5 实战案例：瀑布流 - 完整代码</vt:lpstr>
      <vt:lpstr>12.5 实战案例：瀑布流 - 完整代码</vt:lpstr>
      <vt:lpstr>12.5 实战案例：瀑布流 - 完整代码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kingpub</dc:creator>
  <cp:lastModifiedBy>Danny</cp:lastModifiedBy>
  <cp:revision>927</cp:revision>
  <dcterms:created xsi:type="dcterms:W3CDTF">2015-04-24T01:01:00Z</dcterms:created>
  <dcterms:modified xsi:type="dcterms:W3CDTF">2018-11-29T11:11:57Z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2052-11.1.0.8135</vt:lpwstr>
  </property>
</Properties>
</file>